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AFaec5TP/baV+vCx8sNPzkzGs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FB03A7D-CCE5-4012-8677-EBD05721A1AA}">
  <a:tblStyle styleId="{8FB03A7D-CCE5-4012-8677-EBD05721A1A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5" d="100"/>
          <a:sy n="85" d="100"/>
        </p:scale>
        <p:origin x="-84" y="-10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238841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안녕하세요 이번 하계 인턴십 프로그램에 참여한 이서영입니다. </a:t>
            </a:r>
            <a:endParaRPr/>
          </a:p>
          <a:p>
            <a:pPr marL="0" lvl="0" indent="0" algn="l" rtl="0">
              <a:lnSpc>
                <a:spcPct val="100000"/>
              </a:lnSpc>
              <a:spcBef>
                <a:spcPts val="0"/>
              </a:spcBef>
              <a:spcAft>
                <a:spcPts val="0"/>
              </a:spcAft>
              <a:buSzPts val="1100"/>
              <a:buNone/>
            </a:pPr>
            <a:r>
              <a:rPr lang="en-US"/>
              <a:t>이번주에 두달간의 실습을 마치게 되는데요, 그에앞서 두달동안 제가 맡았던 프로그레스에 대한 발표를 진행하겠습니다.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그 다음에는 수집한 데이터의 컬러 이미지를 이용해 segmentation labeling을 진행하였습니다. class는 다음과 같이 설정하였으며 파스칼 데이터의 라벨을 참조하여 외부 환경에서 흔히 발견될 수 있는 클래스를 기준으로 12개 선정하였습니다.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다음으로는 알고리즘에 대한 시멘틱 세그멘테이션 결과입니다. 총 4가지 모델에 대해서 segmentation을 진행했는데요 그중 fpn은 리얼타임에 이용되는 알고리즘이고 나머지 3개는 ordinal한 알고리즘입니다. 이 사진에 대해서는 모두 비슷한 결과를 도출해냈습니다. 저의 주 목적은 사람이 다닐 수 있는 길을 잘 찾는데 있어서 빛이 번진 나무에 대해서 세세하게 segmentation을 진행하지 않았는데 모두 ground truth에 없는 나무를 어느정도 찾는 모습을 보입니다.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앞서 설명한 background research에서 densenet을 realtime에 이용하기도 했다라고 말씀 드렸었는데요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ab7143131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eab7143131_2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다음 사진을 보시면 제 라벨에는 비석이 존재하지 않아 따로 라벨링을 해주지 않았는데, 비석을 건물로서 인식하고 있는 모습을 확인하실 수 있습니다. 이것은 멀리서 보았을때 건물로 오해할 수 있을만한 것이어서 개선의 여지가 있다고 생각했습니다. 모두 street에 대해서는 잘 찾는 모습을 보여주고 있습니다.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ab7143131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eab7143131_2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이사진을 보면 딥랩과 psp넷에서는 영역을 잘 분리했지만 도로를 다른것으로 segmentation하고 있는 모습을 확인하실 수 있습니다. 딥랩에서는 가로등이 있는 자리에 홈이 파져있는 것을 확인하실 수 있는것에 반해 psp넷은 인식하지 못하고 건물의 형체도 잘 잡지 못합니다. 유스퀘어 넷을 보시면 정확하게 가로등의 위치를 빼고 grass가 세그멘테이션되었으며 차도와 인도역시 영역을 잘 분리하였고 ㅇ자동차의 위치또한 얼추 비슷하게 표현합니다. Fpn에서는 유일하게 가로등을 살짝 인식하고 있는 모습을 보여주었고 차도와 인도 역시 잘 분ㄹ리하여 세그멘테이션을 한 모습입니다.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ab7143131_2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geab7143131_2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이 사진은 psp넷을 제외한 다른 모델들은 어느정도 자동차의 형태를 잘 표현한 모습을 보입니다. 저도 라벨링하면서 잔디와 나무의 라벨링 경계선이 너무 애매했었는데 결과물에서도 나무와 잔디,풀의 인식을 잘 못하는 것으로 보여집니다.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ab7143131_2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eab7143131_2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이 사진에선 fpn이 ground truth 에 표시한 나무의위치를 대략적으로 파악하고 있는 모습을 보입니다. 또 제가</a:t>
            </a:r>
            <a:r>
              <a:rPr lang="en-US">
                <a:solidFill>
                  <a:schemeClr val="dk1"/>
                </a:solidFill>
              </a:rPr>
              <a:t> ground truth로 표시한 grass영역을 봤을 때 딥랩과 fpn이 가장 잘 반영하고 있는 모습을 확인할 수 있습니다. </a:t>
            </a:r>
            <a:r>
              <a:rPr lang="en-US"/>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이 표는 여러가지 파라미터와 백본을 조절했을 때 가장 성능이 좋았던 3개를 뽑은 표입니다. 테스트 엠아이오유는 테스트셋에 대한 miou의 평균값이고 test time은 test를 하는데 걸린 시간을 나타냅니다. </a:t>
            </a:r>
            <a:endParaRPr/>
          </a:p>
          <a:p>
            <a:pPr marL="0" lvl="0" indent="0" algn="l" rtl="0">
              <a:lnSpc>
                <a:spcPct val="100000"/>
              </a:lnSpc>
              <a:spcBef>
                <a:spcPts val="0"/>
              </a:spcBef>
              <a:spcAft>
                <a:spcPts val="0"/>
              </a:spcAft>
              <a:buSzPts val="1100"/>
              <a:buNone/>
            </a:pPr>
            <a:r>
              <a:rPr lang="en-US">
                <a:solidFill>
                  <a:schemeClr val="dk1"/>
                </a:solidFill>
              </a:rPr>
              <a:t>백본은 모든 모델에 대해서 레스넷, 이피션트넷, 덴스넷, 모바일넷을 사용하였습니다. </a:t>
            </a:r>
            <a:endParaRPr>
              <a:solidFill>
                <a:schemeClr val="dk1"/>
              </a:solidFill>
            </a:endParaRPr>
          </a:p>
          <a:p>
            <a:pPr marL="0" lvl="0" indent="0" algn="l" rtl="0">
              <a:lnSpc>
                <a:spcPct val="100000"/>
              </a:lnSpc>
              <a:spcBef>
                <a:spcPts val="0"/>
              </a:spcBef>
              <a:spcAft>
                <a:spcPts val="0"/>
              </a:spcAft>
              <a:buSzPts val="1100"/>
              <a:buNone/>
            </a:pPr>
            <a:r>
              <a:rPr lang="en-US"/>
              <a:t>딥랩의 경우 인코더 아웃풋 스트라이드를 16 과 8, 디코더 어트러스 레이트를 6,12,18 또는 12,18,24, 배치 사이즈를 4와 8 조절하면서 돌렸습니다. PSPnet은 psp dropout 을 0.2,0.5,0.8 로 , 피에스피 아웃채널을 512,256 배치사이즈를 4,8로 조절하면서 돌려봤습니다. </a:t>
            </a:r>
            <a:endParaRPr/>
          </a:p>
          <a:p>
            <a:pPr marL="0" lvl="0" indent="0" algn="l" rtl="0">
              <a:lnSpc>
                <a:spcPct val="100000"/>
              </a:lnSpc>
              <a:spcBef>
                <a:spcPts val="0"/>
              </a:spcBef>
              <a:spcAft>
                <a:spcPts val="0"/>
              </a:spcAft>
              <a:buSzPts val="1100"/>
              <a:buNone/>
            </a:pPr>
            <a:r>
              <a:rPr lang="en-US"/>
              <a:t>유스퀘어 넷은 디코더채널은 256,128,64,32,16 또는 512,</a:t>
            </a:r>
            <a:r>
              <a:rPr lang="en-US">
                <a:solidFill>
                  <a:schemeClr val="dk1"/>
                </a:solidFill>
              </a:rPr>
              <a:t> 256,128,64,32, 배치 사이즈를 4,8로 조절하면서 실행했습니다.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ab7143131_2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eab7143131_2_3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FPN이 4가지 모델 중 가장 높은 miou score의 결과를 냈습니다. 사실 fpn은 다양한 크기의 물체를 object detection할 때 쓰이는 알고리즘이라고 합니다. 그래서 정확하게 사물을 segmentation한다기 보다는 물체의 위치를 대략적으로 표시해주는 테스크를 다른 알고리즘에 비해 더 잘 수행하여 점수가 높게 나온 것같습니다. 사물에대한 정확한 라인까지 세그멘테이션을 한다 요구했을 때에는 fpn이 적절한 모델이 아닐 수 있을 것 같습니다. 그에 반해 딥랩이나 유스퀘어넷 같은 경우 몇몇 사물에 대해 구체적으로 세그멘테이션 하는 결과를 도출해 내었습니다. psp넷은 파라미터와 백본을 바꾸어도 대부분 똑같은 결과를 내는 모습을 확인할 수 있었습니다. 아무래도 더 좋은 성능을 위해서는 데이터가 더 필요한 것 같습니다.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아무래도 백본을 mobilenet 이나 efficientnet 같은가벼운 네트워크를 사용할때 모두 test time이 짧아졌으며 백본을 resnet이나 densenet을 쓰면 test time이 약 2배정도 증가하지만 성능면에서는 비슷한 모습을 보입니다.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앞으로 더 많은 데이터를 통해 학습시켜봐야 더 정확해지겠지만,</a:t>
            </a:r>
            <a:endParaRPr/>
          </a:p>
          <a:p>
            <a:pPr marL="0" lvl="0" indent="0" algn="l" rtl="0">
              <a:lnSpc>
                <a:spcPct val="100000"/>
              </a:lnSpc>
              <a:spcBef>
                <a:spcPts val="0"/>
              </a:spcBef>
              <a:spcAft>
                <a:spcPts val="0"/>
              </a:spcAft>
              <a:buSzPts val="1100"/>
              <a:buNone/>
            </a:pPr>
            <a:r>
              <a:rPr lang="en-US"/>
              <a:t>모든 모델 모두 경량화된 백본을 통한 test 타임이 비슷하다면 더 사물의 위치를 정확하게 파악하고 아웃라인을 정확하게 분류하는 알고리즘을 사용해 나가야 할 것 같습니다.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ab7143131_2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eab7143131_2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이제 이 인턴십의 목적은 학교에서 배운 이론을 사회 현장에 실제로 응용하여 학습하는데 있는데요, 저는 이 인턴십을  7/1부터 8/27까지 두달동안 진행하였습니다. 처음에 와서 소개받은 진행중인 연구로는 크게 4가지가 있었고 그 중 어떠한 scene에 대한 세그멘테이션과 클래시픽케이션을 진행하는 웨어러블 로봇을 선택해 연구하게 되었습니다.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ab7143131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eab7143131_2_5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eab7143131_2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geab7143131_2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이 웨어러블 로봇 프로젝트가 등장한 배경은 근력감소 및 경증 보행장애로 신체 제약이 있는 노약자의 이동권리를 보장하고 이러한 챌린지를 통해 실생활에 도움이 되는 AI웨어러블 기술의 확산을 기대하며 시작되었습니다. 이러한 프로젝트의 목적은 근력감소 및 보행장애로 신체 제약이 있는 노약자에게 보행에 도움을 주고자함에 있습니다. 노약자가 웨어러블 근력보조 로봇을 입고 하체 근력을 보조받아 노화로 인해 다시 경험하기 어려웠던 곳, 예를 들어 둘레길이나 등반로 등을 걸어서 완주하는 것을 목표로 이 프로젝트가 진행되고 있습니다.</a:t>
            </a:r>
            <a:endParaRPr/>
          </a:p>
          <a:p>
            <a:pPr marL="0" lvl="0" indent="0" algn="l" rtl="0">
              <a:lnSpc>
                <a:spcPct val="100000"/>
              </a:lnSpc>
              <a:spcBef>
                <a:spcPts val="0"/>
              </a:spcBef>
              <a:spcAft>
                <a:spcPts val="0"/>
              </a:spcAft>
              <a:buSzPts val="1100"/>
              <a:buNone/>
            </a:pPr>
            <a:r>
              <a:rPr lang="en-US"/>
              <a:t>그 중 저희가 맡은 테스크는 실시간 보행 환경 센싱 기술에 대한 부분입니다.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ab7143131_2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eab7143131_2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그에 따라 저는 시간 보행 환경 센싱 기술에 대한 연구를 위해 외부 씬에 대한 시멘틱 세그멘테이션의 사전연구를 진행하였습니다.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a:t>제가 사전연구를 2달 동안 진행하게 된 동기는 다음과 같습니다. 둘레길 산책길 등 같은 등산로를 세그멘테이션 하기 위해서 우선 이러한 지리적 특성에 맞는 데이터 셋을 이용하여 모델을 학습시켜야 한다고 판단했습니다. 또한 public data중 한국의 지리적 특성을 반영한 세그멘테이션 데이터 셋이 거의 없기 때문에 전반적으로 한국의 지리적특성을 반영한 모델을 학습시켜 real time 시멘틱 세그멘테이션을 수행하는 것이 중요하다 생각했습니다.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그래서 저의 연구 다음과 같이 진행되었습니다. 첫번째로 시멘틱세그멘테이션에 대한 관련연구를 조사하였고, 아웃도어 씬에 대해서 시멘틱 세그멘 테이션을 수행하였습니다. 관련연구 조사는 일반적인 시멘틱 세그멘테이션에 대한 알고리즘 정리와 리얼 타임 시멘틱 세그멘테이션 알고리즘으로 나눠 정리 했습니다. 아웃도어 씬에 대한 시멘틱 세그멘테이션 과정은 다음과 같습니다. 우선 키스트 외부데이터 셋을 획득한 후 앞서 조사한 알고리즘을 사용하여 시멘틱세그멘테이션 결과들을 비교하였습니다. 마지막으로 결과에 대한 분석을 진행하였습니다. </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ab7143131_2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eab7143131_2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a:t>앞서 말씀드렸다싶이 관련연구 조사는 크게 두가지로 분류하여 조사하였습니다. 첫번째로는 image에 대해 general하게 사용되는 세그멘테이션 모델에 대해서 조사하였습니다. 여기 보시면 유넷, 유넷스퀘어, 피에스피넷, 딥랩에 대해서 조사했고, 두번쨰로는 웨어러블 로봇에 쓰인 리얼타임에 관한 시멘틱 세그멘 테이션 알고리즘에 대해 조사했습니다. 덴스넷, fpn, erf-psp net , fuse net, 하이라키컬 erf-psp net에 대해 조사했습니다.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관련연구에 대한 백그라운드 리서치 후 아웃도어 신에 대한 시멘틱 세그멘테이션을 진행하였습니다.  첫번째로 데이터 셋을 모았는데요, 왼쪽에 있는 위성지도가 제가 kist에서 데이터셋을 모았던 경로입니다. 장비 착용은 오른쪽 사진과 같이 했습니다. 카메라는 머리와 가슴팍 두군데에 장착했습니다. 머리에 장착한 카메라는 시야에 따라 데이터 셋이 수집되며 가슴팍에 장착한 카메라는 고정된 시야로 데이터 셋이 수집되었습니다.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ab7143131_2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eab7143131_2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수집한 결과를 이미지로 변환해 얻은 자료입니다.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3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7" name="Google Shape;47;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3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3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빈 화면">
  <p:cSld name="1_빈 화면">
    <p:spTree>
      <p:nvGrpSpPr>
        <p:cNvPr id="1" name="Shape 11"/>
        <p:cNvGrpSpPr/>
        <p:nvPr/>
      </p:nvGrpSpPr>
      <p:grpSpPr>
        <a:xfrm>
          <a:off x="0" y="0"/>
          <a:ext cx="0" cy="0"/>
          <a:chOff x="0" y="0"/>
          <a:chExt cx="0" cy="0"/>
        </a:xfrm>
      </p:grpSpPr>
      <p:sp>
        <p:nvSpPr>
          <p:cNvPr id="12" name="Google Shape;12;p22"/>
          <p:cNvSpPr txBox="1">
            <a:spLocks noGrp="1"/>
          </p:cNvSpPr>
          <p:nvPr>
            <p:ph type="dt" idx="10"/>
          </p:nvPr>
        </p:nvSpPr>
        <p:spPr>
          <a:xfrm>
            <a:off x="685800" y="4686300"/>
            <a:ext cx="1905000" cy="3429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1pPr>
            <a:lvl2pPr marR="0" lvl="1" algn="r"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2pPr>
            <a:lvl3pPr marR="0" lvl="2" algn="r"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3pPr>
            <a:lvl4pPr marR="0" lvl="3" algn="r"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4pPr>
            <a:lvl5pPr marR="0" lvl="4" algn="r"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9pPr>
          </a:lstStyle>
          <a:p>
            <a:endParaRPr/>
          </a:p>
        </p:txBody>
      </p:sp>
      <p:sp>
        <p:nvSpPr>
          <p:cNvPr id="13" name="Google Shape;13;p22"/>
          <p:cNvSpPr txBox="1">
            <a:spLocks noGrp="1"/>
          </p:cNvSpPr>
          <p:nvPr>
            <p:ph type="ftr" idx="11"/>
          </p:nvPr>
        </p:nvSpPr>
        <p:spPr>
          <a:xfrm>
            <a:off x="3124200" y="4686300"/>
            <a:ext cx="2895600" cy="342900"/>
          </a:xfrm>
          <a:prstGeom prst="rect">
            <a:avLst/>
          </a:prstGeom>
          <a:noFill/>
          <a:ln>
            <a:noFill/>
          </a:ln>
        </p:spPr>
        <p:txBody>
          <a:bodyPr spcFirstLastPara="1" wrap="square" lIns="68575" tIns="34275" rIns="68575" bIns="34275" anchor="t" anchorCtr="0">
            <a:noAutofit/>
          </a:bodyPr>
          <a:lstStyle>
            <a:lvl1pPr marR="0" lvl="0" algn="ctr"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1pPr>
            <a:lvl2pPr marR="0" lvl="1" algn="r"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2pPr>
            <a:lvl3pPr marR="0" lvl="2" algn="r"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3pPr>
            <a:lvl4pPr marR="0" lvl="3" algn="r"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4pPr>
            <a:lvl5pPr marR="0" lvl="4" algn="r"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Gulim"/>
              <a:buNone/>
              <a:defRPr sz="1400" b="0" i="0" u="none" strike="noStrike" cap="none">
                <a:solidFill>
                  <a:srgbClr val="000000"/>
                </a:solidFill>
                <a:latin typeface="Arial"/>
                <a:ea typeface="Arial"/>
                <a:cs typeface="Arial"/>
                <a:sym typeface="Arial"/>
              </a:defRPr>
            </a:lvl9pPr>
          </a:lstStyle>
          <a:p>
            <a:endParaRPr/>
          </a:p>
        </p:txBody>
      </p:sp>
      <p:sp>
        <p:nvSpPr>
          <p:cNvPr id="14" name="Google Shape;14;p22"/>
          <p:cNvSpPr txBox="1">
            <a:spLocks noGrp="1"/>
          </p:cNvSpPr>
          <p:nvPr>
            <p:ph type="sldNum" idx="12"/>
          </p:nvPr>
        </p:nvSpPr>
        <p:spPr>
          <a:xfrm>
            <a:off x="6553200" y="4686300"/>
            <a:ext cx="1905000" cy="34290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chemeClr val="dk1"/>
              </a:buClr>
              <a:buSzPts val="1100"/>
              <a:buFont typeface="Gulim"/>
              <a:buNone/>
              <a:defRPr sz="1100" b="0" i="0" u="none" strike="noStrike" cap="none">
                <a:solidFill>
                  <a:schemeClr val="dk1"/>
                </a:solidFill>
                <a:latin typeface="Gulim"/>
                <a:ea typeface="Gulim"/>
                <a:cs typeface="Gulim"/>
                <a:sym typeface="Gulim"/>
              </a:defRPr>
            </a:lvl1pPr>
            <a:lvl2pPr marL="0" marR="0" lvl="1" indent="0" algn="r">
              <a:lnSpc>
                <a:spcPct val="100000"/>
              </a:lnSpc>
              <a:spcBef>
                <a:spcPts val="0"/>
              </a:spcBef>
              <a:spcAft>
                <a:spcPts val="0"/>
              </a:spcAft>
              <a:buClr>
                <a:schemeClr val="dk1"/>
              </a:buClr>
              <a:buSzPts val="1100"/>
              <a:buFont typeface="Gulim"/>
              <a:buNone/>
              <a:defRPr sz="1100" b="0" i="0" u="none" strike="noStrike" cap="none">
                <a:solidFill>
                  <a:schemeClr val="dk1"/>
                </a:solidFill>
                <a:latin typeface="Gulim"/>
                <a:ea typeface="Gulim"/>
                <a:cs typeface="Gulim"/>
                <a:sym typeface="Gulim"/>
              </a:defRPr>
            </a:lvl2pPr>
            <a:lvl3pPr marL="0" marR="0" lvl="2" indent="0" algn="r">
              <a:lnSpc>
                <a:spcPct val="100000"/>
              </a:lnSpc>
              <a:spcBef>
                <a:spcPts val="0"/>
              </a:spcBef>
              <a:spcAft>
                <a:spcPts val="0"/>
              </a:spcAft>
              <a:buClr>
                <a:schemeClr val="dk1"/>
              </a:buClr>
              <a:buSzPts val="1100"/>
              <a:buFont typeface="Gulim"/>
              <a:buNone/>
              <a:defRPr sz="1100" b="0" i="0" u="none" strike="noStrike" cap="none">
                <a:solidFill>
                  <a:schemeClr val="dk1"/>
                </a:solidFill>
                <a:latin typeface="Gulim"/>
                <a:ea typeface="Gulim"/>
                <a:cs typeface="Gulim"/>
                <a:sym typeface="Gulim"/>
              </a:defRPr>
            </a:lvl3pPr>
            <a:lvl4pPr marL="0" marR="0" lvl="3" indent="0" algn="r">
              <a:lnSpc>
                <a:spcPct val="100000"/>
              </a:lnSpc>
              <a:spcBef>
                <a:spcPts val="0"/>
              </a:spcBef>
              <a:spcAft>
                <a:spcPts val="0"/>
              </a:spcAft>
              <a:buClr>
                <a:schemeClr val="dk1"/>
              </a:buClr>
              <a:buSzPts val="1100"/>
              <a:buFont typeface="Gulim"/>
              <a:buNone/>
              <a:defRPr sz="1100" b="0" i="0" u="none" strike="noStrike" cap="none">
                <a:solidFill>
                  <a:schemeClr val="dk1"/>
                </a:solidFill>
                <a:latin typeface="Gulim"/>
                <a:ea typeface="Gulim"/>
                <a:cs typeface="Gulim"/>
                <a:sym typeface="Gulim"/>
              </a:defRPr>
            </a:lvl4pPr>
            <a:lvl5pPr marL="0" marR="0" lvl="4" indent="0" algn="r">
              <a:lnSpc>
                <a:spcPct val="100000"/>
              </a:lnSpc>
              <a:spcBef>
                <a:spcPts val="0"/>
              </a:spcBef>
              <a:spcAft>
                <a:spcPts val="0"/>
              </a:spcAft>
              <a:buClr>
                <a:schemeClr val="dk1"/>
              </a:buClr>
              <a:buSzPts val="1100"/>
              <a:buFont typeface="Gulim"/>
              <a:buNone/>
              <a:defRPr sz="1100" b="0" i="0" u="none" strike="noStrike" cap="none">
                <a:solidFill>
                  <a:schemeClr val="dk1"/>
                </a:solidFill>
                <a:latin typeface="Gulim"/>
                <a:ea typeface="Gulim"/>
                <a:cs typeface="Gulim"/>
                <a:sym typeface="Gulim"/>
              </a:defRPr>
            </a:lvl5pPr>
            <a:lvl6pPr marL="0" marR="0" lvl="5" indent="0" algn="r">
              <a:lnSpc>
                <a:spcPct val="100000"/>
              </a:lnSpc>
              <a:spcBef>
                <a:spcPts val="0"/>
              </a:spcBef>
              <a:spcAft>
                <a:spcPts val="0"/>
              </a:spcAft>
              <a:buClr>
                <a:schemeClr val="dk1"/>
              </a:buClr>
              <a:buSzPts val="1100"/>
              <a:buFont typeface="Gulim"/>
              <a:buNone/>
              <a:defRPr sz="1100" b="0" i="0" u="none" strike="noStrike" cap="none">
                <a:solidFill>
                  <a:schemeClr val="dk1"/>
                </a:solidFill>
                <a:latin typeface="Gulim"/>
                <a:ea typeface="Gulim"/>
                <a:cs typeface="Gulim"/>
                <a:sym typeface="Gulim"/>
              </a:defRPr>
            </a:lvl6pPr>
            <a:lvl7pPr marL="0" marR="0" lvl="6" indent="0" algn="r">
              <a:lnSpc>
                <a:spcPct val="100000"/>
              </a:lnSpc>
              <a:spcBef>
                <a:spcPts val="0"/>
              </a:spcBef>
              <a:spcAft>
                <a:spcPts val="0"/>
              </a:spcAft>
              <a:buClr>
                <a:schemeClr val="dk1"/>
              </a:buClr>
              <a:buSzPts val="1100"/>
              <a:buFont typeface="Gulim"/>
              <a:buNone/>
              <a:defRPr sz="1100" b="0" i="0" u="none" strike="noStrike" cap="none">
                <a:solidFill>
                  <a:schemeClr val="dk1"/>
                </a:solidFill>
                <a:latin typeface="Gulim"/>
                <a:ea typeface="Gulim"/>
                <a:cs typeface="Gulim"/>
                <a:sym typeface="Gulim"/>
              </a:defRPr>
            </a:lvl7pPr>
            <a:lvl8pPr marL="0" marR="0" lvl="7" indent="0" algn="r">
              <a:lnSpc>
                <a:spcPct val="100000"/>
              </a:lnSpc>
              <a:spcBef>
                <a:spcPts val="0"/>
              </a:spcBef>
              <a:spcAft>
                <a:spcPts val="0"/>
              </a:spcAft>
              <a:buClr>
                <a:schemeClr val="dk1"/>
              </a:buClr>
              <a:buSzPts val="1100"/>
              <a:buFont typeface="Gulim"/>
              <a:buNone/>
              <a:defRPr sz="1100" b="0" i="0" u="none" strike="noStrike" cap="none">
                <a:solidFill>
                  <a:schemeClr val="dk1"/>
                </a:solidFill>
                <a:latin typeface="Gulim"/>
                <a:ea typeface="Gulim"/>
                <a:cs typeface="Gulim"/>
                <a:sym typeface="Gulim"/>
              </a:defRPr>
            </a:lvl8pPr>
            <a:lvl9pPr marL="0" marR="0" lvl="8" indent="0" algn="r">
              <a:lnSpc>
                <a:spcPct val="100000"/>
              </a:lnSpc>
              <a:spcBef>
                <a:spcPts val="0"/>
              </a:spcBef>
              <a:spcAft>
                <a:spcPts val="0"/>
              </a:spcAft>
              <a:buClr>
                <a:schemeClr val="dk1"/>
              </a:buClr>
              <a:buSzPts val="1100"/>
              <a:buFont typeface="Gulim"/>
              <a:buNone/>
              <a:defRPr sz="1100" b="0" i="0" u="none" strike="noStrike" cap="none">
                <a:solidFill>
                  <a:schemeClr val="dk1"/>
                </a:solidFill>
                <a:latin typeface="Gulim"/>
                <a:ea typeface="Gulim"/>
                <a:cs typeface="Gulim"/>
                <a:sym typeface="Gulim"/>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2"/>
          <p:cNvSpPr txBox="1">
            <a:spLocks noGrp="1"/>
          </p:cNvSpPr>
          <p:nvPr>
            <p:ph type="title"/>
          </p:nvPr>
        </p:nvSpPr>
        <p:spPr>
          <a:xfrm>
            <a:off x="685800" y="135729"/>
            <a:ext cx="7772400" cy="5073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chemeClr val="dk2"/>
              </a:buClr>
              <a:buSzPts val="1100"/>
              <a:buFont typeface="Malgun Gothic"/>
              <a:buNone/>
              <a:defRPr sz="2400" b="1">
                <a:latin typeface="Malgun Gothic"/>
                <a:ea typeface="Malgun Gothic"/>
                <a:cs typeface="Malgun Gothic"/>
                <a:sym typeface="Malgun Gothic"/>
              </a:defRPr>
            </a:lvl1pPr>
            <a:lvl2pPr lvl="1" algn="ctr">
              <a:lnSpc>
                <a:spcPct val="100000"/>
              </a:lnSpc>
              <a:spcBef>
                <a:spcPts val="0"/>
              </a:spcBef>
              <a:spcAft>
                <a:spcPts val="0"/>
              </a:spcAft>
              <a:buClr>
                <a:schemeClr val="dk2"/>
              </a:buClr>
              <a:buSzPts val="1100"/>
              <a:buFont typeface="Gulim"/>
              <a:buNone/>
              <a:defRPr/>
            </a:lvl2pPr>
            <a:lvl3pPr lvl="2" algn="ctr">
              <a:lnSpc>
                <a:spcPct val="100000"/>
              </a:lnSpc>
              <a:spcBef>
                <a:spcPts val="0"/>
              </a:spcBef>
              <a:spcAft>
                <a:spcPts val="0"/>
              </a:spcAft>
              <a:buClr>
                <a:schemeClr val="dk2"/>
              </a:buClr>
              <a:buSzPts val="1100"/>
              <a:buFont typeface="Gulim"/>
              <a:buNone/>
              <a:defRPr/>
            </a:lvl3pPr>
            <a:lvl4pPr lvl="3" algn="ctr">
              <a:lnSpc>
                <a:spcPct val="100000"/>
              </a:lnSpc>
              <a:spcBef>
                <a:spcPts val="0"/>
              </a:spcBef>
              <a:spcAft>
                <a:spcPts val="0"/>
              </a:spcAft>
              <a:buClr>
                <a:schemeClr val="dk2"/>
              </a:buClr>
              <a:buSzPts val="1100"/>
              <a:buFont typeface="Gulim"/>
              <a:buNone/>
              <a:defRPr/>
            </a:lvl4pPr>
            <a:lvl5pPr lvl="4" algn="ctr">
              <a:lnSpc>
                <a:spcPct val="100000"/>
              </a:lnSpc>
              <a:spcBef>
                <a:spcPts val="0"/>
              </a:spcBef>
              <a:spcAft>
                <a:spcPts val="0"/>
              </a:spcAft>
              <a:buClr>
                <a:schemeClr val="dk2"/>
              </a:buClr>
              <a:buSzPts val="1100"/>
              <a:buFont typeface="Gulim"/>
              <a:buNone/>
              <a:defRPr/>
            </a:lvl5pPr>
            <a:lvl6pPr lvl="5" algn="ctr">
              <a:lnSpc>
                <a:spcPct val="100000"/>
              </a:lnSpc>
              <a:spcBef>
                <a:spcPts val="0"/>
              </a:spcBef>
              <a:spcAft>
                <a:spcPts val="0"/>
              </a:spcAft>
              <a:buClr>
                <a:schemeClr val="dk2"/>
              </a:buClr>
              <a:buSzPts val="1100"/>
              <a:buFont typeface="Gulim"/>
              <a:buNone/>
              <a:defRPr/>
            </a:lvl6pPr>
            <a:lvl7pPr lvl="6" algn="ctr">
              <a:lnSpc>
                <a:spcPct val="100000"/>
              </a:lnSpc>
              <a:spcBef>
                <a:spcPts val="0"/>
              </a:spcBef>
              <a:spcAft>
                <a:spcPts val="0"/>
              </a:spcAft>
              <a:buClr>
                <a:schemeClr val="dk2"/>
              </a:buClr>
              <a:buSzPts val="1100"/>
              <a:buFont typeface="Gulim"/>
              <a:buNone/>
              <a:defRPr/>
            </a:lvl7pPr>
            <a:lvl8pPr lvl="7" algn="ctr">
              <a:lnSpc>
                <a:spcPct val="100000"/>
              </a:lnSpc>
              <a:spcBef>
                <a:spcPts val="0"/>
              </a:spcBef>
              <a:spcAft>
                <a:spcPts val="0"/>
              </a:spcAft>
              <a:buClr>
                <a:schemeClr val="dk2"/>
              </a:buClr>
              <a:buSzPts val="1100"/>
              <a:buFont typeface="Gulim"/>
              <a:buNone/>
              <a:defRPr/>
            </a:lvl8pPr>
            <a:lvl9pPr lvl="8" algn="ctr">
              <a:lnSpc>
                <a:spcPct val="100000"/>
              </a:lnSpc>
              <a:spcBef>
                <a:spcPts val="0"/>
              </a:spcBef>
              <a:spcAft>
                <a:spcPts val="0"/>
              </a:spcAft>
              <a:buClr>
                <a:schemeClr val="dk2"/>
              </a:buClr>
              <a:buSzPts val="1100"/>
              <a:buFont typeface="Gulim"/>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 name="Google Shape;18;p2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 name="Google Shape;1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2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 name="Google Shape;2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2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2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2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2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3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3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3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 name="Google Shape;4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34"/>
          <p:cNvSpPr txBox="1"/>
          <p:nvPr/>
        </p:nvSpPr>
        <p:spPr>
          <a:xfrm>
            <a:off x="0" y="1284395"/>
            <a:ext cx="9143700" cy="2206200"/>
          </a:xfrm>
          <a:prstGeom prst="rect">
            <a:avLst/>
          </a:prstGeom>
          <a:noFill/>
          <a:ln>
            <a:noFill/>
          </a:ln>
        </p:spPr>
        <p:txBody>
          <a:bodyPr spcFirstLastPara="1" wrap="square" lIns="68400" tIns="34200" rIns="68400" bIns="342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r>
              <a:rPr lang="en-US" sz="4400" b="1" i="0" u="none" strike="noStrike" cap="none">
                <a:solidFill>
                  <a:srgbClr val="000000"/>
                </a:solidFill>
                <a:latin typeface="Arial"/>
                <a:ea typeface="Arial"/>
                <a:cs typeface="Arial"/>
                <a:sym typeface="Arial"/>
              </a:rPr>
              <a:t>Internship Program Report</a:t>
            </a:r>
            <a:endParaRPr sz="2400" b="0" i="0" u="none" strike="noStrike" cap="none">
              <a:solidFill>
                <a:srgbClr val="000000"/>
              </a:solidFill>
              <a:latin typeface="Arial"/>
              <a:ea typeface="Arial"/>
              <a:cs typeface="Arial"/>
              <a:sym typeface="Arial"/>
            </a:endParaRPr>
          </a:p>
        </p:txBody>
      </p:sp>
      <p:sp>
        <p:nvSpPr>
          <p:cNvPr id="57" name="Google Shape;57;p34"/>
          <p:cNvSpPr txBox="1"/>
          <p:nvPr/>
        </p:nvSpPr>
        <p:spPr>
          <a:xfrm>
            <a:off x="6553080" y="4686480"/>
            <a:ext cx="1904760" cy="342720"/>
          </a:xfrm>
          <a:prstGeom prst="rect">
            <a:avLst/>
          </a:prstGeom>
          <a:noFill/>
          <a:ln>
            <a:noFill/>
          </a:ln>
        </p:spPr>
        <p:txBody>
          <a:bodyPr spcFirstLastPara="1" wrap="square" lIns="68400" tIns="34200" rIns="68400" bIns="34200" anchor="t"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Gulim"/>
                <a:ea typeface="Gulim"/>
                <a:cs typeface="Gulim"/>
                <a:sym typeface="Gulim"/>
              </a:rPr>
              <a:t>1</a:t>
            </a:fld>
            <a:endParaRPr sz="1100" b="0" i="0" u="none" strike="noStrike" cap="none">
              <a:solidFill>
                <a:srgbClr val="000000"/>
              </a:solidFill>
              <a:latin typeface="Times New Roman"/>
              <a:ea typeface="Times New Roman"/>
              <a:cs typeface="Times New Roman"/>
              <a:sym typeface="Times New Roman"/>
            </a:endParaRPr>
          </a:p>
        </p:txBody>
      </p:sp>
      <p:pic>
        <p:nvPicPr>
          <p:cNvPr id="58" name="Google Shape;58;p34"/>
          <p:cNvPicPr preferRelativeResize="0"/>
          <p:nvPr/>
        </p:nvPicPr>
        <p:blipFill rotWithShape="1">
          <a:blip r:embed="rId3">
            <a:alphaModFix/>
          </a:blip>
          <a:srcRect/>
          <a:stretch/>
        </p:blipFill>
        <p:spPr>
          <a:xfrm>
            <a:off x="7648560" y="4224960"/>
            <a:ext cx="1495080" cy="918360"/>
          </a:xfrm>
          <a:prstGeom prst="rect">
            <a:avLst/>
          </a:prstGeom>
          <a:noFill/>
          <a:ln>
            <a:noFill/>
          </a:ln>
        </p:spPr>
      </p:pic>
      <p:sp>
        <p:nvSpPr>
          <p:cNvPr id="59" name="Google Shape;59;p34"/>
          <p:cNvSpPr/>
          <p:nvPr/>
        </p:nvSpPr>
        <p:spPr>
          <a:xfrm>
            <a:off x="916560" y="2914560"/>
            <a:ext cx="7339680" cy="360"/>
          </a:xfrm>
          <a:custGeom>
            <a:avLst/>
            <a:gdLst/>
            <a:ahLst/>
            <a:cxnLst/>
            <a:rect l="l" t="t" r="r" b="b"/>
            <a:pathLst>
              <a:path w="21600" h="21600" extrusionOk="0">
                <a:moveTo>
                  <a:pt x="0" y="0"/>
                </a:moveTo>
                <a:lnTo>
                  <a:pt x="21600" y="21600"/>
                </a:lnTo>
              </a:path>
            </a:pathLst>
          </a:custGeom>
          <a:noFill/>
          <a:ln w="38150" cap="flat" cmpd="sng">
            <a:solidFill>
              <a:srgbClr val="FF0000"/>
            </a:solidFill>
            <a:prstDash val="solid"/>
            <a:round/>
            <a:headEnd type="none" w="sm" len="sm"/>
            <a:tailEnd type="none" w="sm" len="sm"/>
          </a:ln>
        </p:spPr>
      </p:sp>
      <p:sp>
        <p:nvSpPr>
          <p:cNvPr id="60" name="Google Shape;60;p34"/>
          <p:cNvSpPr/>
          <p:nvPr/>
        </p:nvSpPr>
        <p:spPr>
          <a:xfrm>
            <a:off x="327600" y="3471960"/>
            <a:ext cx="8517600" cy="1456800"/>
          </a:xfrm>
          <a:prstGeom prst="rect">
            <a:avLst/>
          </a:prstGeom>
          <a:noFill/>
          <a:ln>
            <a:noFill/>
          </a:ln>
        </p:spPr>
        <p:txBody>
          <a:bodyPr spcFirstLastPara="1" wrap="square" lIns="68400" tIns="34200" rIns="68400" bIns="342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Seoyoung Lee</a:t>
            </a:r>
            <a:endParaRPr sz="18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Vision Team</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Center for Intelligent &amp; Interactive Robotics</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Artificial Intelligence and Robotics Institute</a:t>
            </a:r>
            <a:endParaRPr sz="1800" b="0" i="0" u="none" strike="noStrike" cap="none">
              <a:solidFill>
                <a:srgbClr val="000000"/>
              </a:solidFill>
              <a:latin typeface="Arial"/>
              <a:ea typeface="Arial"/>
              <a:cs typeface="Arial"/>
              <a:sym typeface="Arial"/>
            </a:endParaRPr>
          </a:p>
        </p:txBody>
      </p:sp>
      <p:sp>
        <p:nvSpPr>
          <p:cNvPr id="61" name="Google Shape;61;p34"/>
          <p:cNvSpPr/>
          <p:nvPr/>
        </p:nvSpPr>
        <p:spPr>
          <a:xfrm>
            <a:off x="0" y="0"/>
            <a:ext cx="3767760" cy="303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Internship Program</a:t>
            </a:r>
            <a:r>
              <a:rPr lang="en-US" sz="1400" b="0" i="0" u="none" strike="noStrike" cap="none">
                <a:solidFill>
                  <a:srgbClr val="000000"/>
                </a:solidFill>
                <a:latin typeface="Arial"/>
                <a:ea typeface="Arial"/>
                <a:cs typeface="Arial"/>
                <a:sym typeface="Arial"/>
              </a:rPr>
              <a:t>  25th August, 2021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p:nvPr/>
        </p:nvSpPr>
        <p:spPr>
          <a:xfrm>
            <a:off x="245160" y="596520"/>
            <a:ext cx="8648280" cy="3240"/>
          </a:xfrm>
          <a:custGeom>
            <a:avLst/>
            <a:gdLst/>
            <a:ahLst/>
            <a:cxnLst/>
            <a:rect l="l" t="t" r="r" b="b"/>
            <a:pathLst>
              <a:path w="21600" h="21600" extrusionOk="0">
                <a:moveTo>
                  <a:pt x="0" y="0"/>
                </a:moveTo>
                <a:lnTo>
                  <a:pt x="21600" y="21600"/>
                </a:lnTo>
              </a:path>
            </a:pathLst>
          </a:custGeom>
          <a:noFill/>
          <a:ln w="9525" cap="flat" cmpd="sng">
            <a:solidFill>
              <a:srgbClr val="FF0000"/>
            </a:solidFill>
            <a:prstDash val="solid"/>
            <a:round/>
            <a:headEnd type="none" w="sm" len="sm"/>
            <a:tailEnd type="none" w="sm" len="sm"/>
          </a:ln>
        </p:spPr>
      </p:sp>
      <p:pic>
        <p:nvPicPr>
          <p:cNvPr id="202" name="Google Shape;202;p38"/>
          <p:cNvPicPr preferRelativeResize="0"/>
          <p:nvPr/>
        </p:nvPicPr>
        <p:blipFill rotWithShape="1">
          <a:blip r:embed="rId3">
            <a:alphaModFix/>
          </a:blip>
          <a:srcRect/>
          <a:stretch/>
        </p:blipFill>
        <p:spPr>
          <a:xfrm>
            <a:off x="8364240" y="92880"/>
            <a:ext cx="529200" cy="506880"/>
          </a:xfrm>
          <a:prstGeom prst="rect">
            <a:avLst/>
          </a:prstGeom>
          <a:noFill/>
          <a:ln>
            <a:noFill/>
          </a:ln>
        </p:spPr>
      </p:pic>
      <p:sp>
        <p:nvSpPr>
          <p:cNvPr id="203" name="Google Shape;203;p38"/>
          <p:cNvSpPr/>
          <p:nvPr/>
        </p:nvSpPr>
        <p:spPr>
          <a:xfrm>
            <a:off x="193320" y="210600"/>
            <a:ext cx="222120" cy="22212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8"/>
          <p:cNvSpPr txBox="1"/>
          <p:nvPr/>
        </p:nvSpPr>
        <p:spPr>
          <a:xfrm>
            <a:off x="7238880" y="4796640"/>
            <a:ext cx="1904760" cy="342720"/>
          </a:xfrm>
          <a:prstGeom prst="rect">
            <a:avLst/>
          </a:prstGeom>
          <a:noFill/>
          <a:ln>
            <a:noFill/>
          </a:ln>
        </p:spPr>
        <p:txBody>
          <a:bodyPr spcFirstLastPara="1" wrap="square" lIns="68400" tIns="34200" rIns="68400" bIns="34200" anchor="b"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Gulim"/>
                <a:ea typeface="Gulim"/>
                <a:cs typeface="Gulim"/>
                <a:sym typeface="Gulim"/>
              </a:rPr>
              <a:t>10</a:t>
            </a:fld>
            <a:endParaRPr sz="1100" b="0" i="0" u="none" strike="noStrike" cap="none">
              <a:solidFill>
                <a:srgbClr val="000000"/>
              </a:solidFill>
              <a:latin typeface="Times New Roman"/>
              <a:ea typeface="Times New Roman"/>
              <a:cs typeface="Times New Roman"/>
              <a:sym typeface="Times New Roman"/>
            </a:endParaRPr>
          </a:p>
        </p:txBody>
      </p:sp>
      <p:sp>
        <p:nvSpPr>
          <p:cNvPr id="205" name="Google Shape;205;p38"/>
          <p:cNvSpPr/>
          <p:nvPr/>
        </p:nvSpPr>
        <p:spPr>
          <a:xfrm>
            <a:off x="583559" y="1217520"/>
            <a:ext cx="8309881" cy="50688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Data Labeling</a:t>
            </a:r>
            <a:endParaRPr sz="2000" b="1" i="0" u="none" strike="noStrike" cap="none">
              <a:solidFill>
                <a:srgbClr val="000000"/>
              </a:solidFill>
              <a:latin typeface="Arial"/>
              <a:ea typeface="Arial"/>
              <a:cs typeface="Arial"/>
              <a:sym typeface="Arial"/>
            </a:endParaRPr>
          </a:p>
        </p:txBody>
      </p:sp>
      <p:sp>
        <p:nvSpPr>
          <p:cNvPr id="206" name="Google Shape;206;p38"/>
          <p:cNvSpPr/>
          <p:nvPr/>
        </p:nvSpPr>
        <p:spPr>
          <a:xfrm>
            <a:off x="76156" y="4752309"/>
            <a:ext cx="40359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&lt;labelme tool&gt;</a:t>
            </a:r>
            <a:endParaRPr sz="1400" b="0" i="0" u="none" strike="noStrike" cap="none">
              <a:solidFill>
                <a:srgbClr val="000000"/>
              </a:solidFill>
              <a:latin typeface="Arial"/>
              <a:ea typeface="Arial"/>
              <a:cs typeface="Arial"/>
              <a:sym typeface="Arial"/>
            </a:endParaRPr>
          </a:p>
        </p:txBody>
      </p:sp>
      <p:sp>
        <p:nvSpPr>
          <p:cNvPr id="207" name="Google Shape;207;p38"/>
          <p:cNvSpPr/>
          <p:nvPr/>
        </p:nvSpPr>
        <p:spPr>
          <a:xfrm>
            <a:off x="180640" y="1676286"/>
            <a:ext cx="8804240" cy="60935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2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Label  </a:t>
            </a:r>
            <a:endParaRPr/>
          </a:p>
          <a:p>
            <a:pPr marL="0" marR="0" lvl="0" indent="0" algn="l" rtl="0">
              <a:lnSpc>
                <a:spcPct val="120000"/>
              </a:lnSpc>
              <a:spcBef>
                <a:spcPts val="0"/>
              </a:spcBef>
              <a:spcAft>
                <a:spcPts val="0"/>
              </a:spcAft>
              <a:buNone/>
            </a:pPr>
            <a:r>
              <a:rPr lang="en-US" sz="1400" b="0" i="0" u="none" strike="noStrike" cap="none">
                <a:solidFill>
                  <a:srgbClr val="000000"/>
                </a:solidFill>
                <a:latin typeface="Arial"/>
                <a:ea typeface="Arial"/>
                <a:cs typeface="Arial"/>
                <a:sym typeface="Arial"/>
              </a:rPr>
              <a:t>       : _ignore_, _background_, building, cat, car , chair, street , person , grass , tree , road, streetlamp , stair</a:t>
            </a:r>
            <a:endParaRPr sz="1400" b="0" i="0" u="none" strike="noStrike" cap="none">
              <a:solidFill>
                <a:srgbClr val="000000"/>
              </a:solidFill>
              <a:latin typeface="Arial"/>
              <a:ea typeface="Arial"/>
              <a:cs typeface="Arial"/>
              <a:sym typeface="Arial"/>
            </a:endParaRPr>
          </a:p>
        </p:txBody>
      </p:sp>
      <p:pic>
        <p:nvPicPr>
          <p:cNvPr id="208" name="Google Shape;208;p38"/>
          <p:cNvPicPr preferRelativeResize="0"/>
          <p:nvPr/>
        </p:nvPicPr>
        <p:blipFill rotWithShape="1">
          <a:blip r:embed="rId4">
            <a:alphaModFix/>
          </a:blip>
          <a:srcRect/>
          <a:stretch/>
        </p:blipFill>
        <p:spPr>
          <a:xfrm>
            <a:off x="256840" y="2342161"/>
            <a:ext cx="3889248" cy="2366990"/>
          </a:xfrm>
          <a:prstGeom prst="rect">
            <a:avLst/>
          </a:prstGeom>
          <a:noFill/>
          <a:ln>
            <a:noFill/>
          </a:ln>
        </p:spPr>
      </p:pic>
      <p:sp>
        <p:nvSpPr>
          <p:cNvPr id="209" name="Google Shape;209;p38"/>
          <p:cNvSpPr/>
          <p:nvPr/>
        </p:nvSpPr>
        <p:spPr>
          <a:xfrm>
            <a:off x="5376970" y="4752300"/>
            <a:ext cx="21144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&lt;Segmentation Image&gt;</a:t>
            </a:r>
            <a:endParaRPr sz="1400" b="0" i="0" u="none" strike="noStrike" cap="none">
              <a:solidFill>
                <a:srgbClr val="000000"/>
              </a:solidFill>
              <a:latin typeface="Arial"/>
              <a:ea typeface="Arial"/>
              <a:cs typeface="Arial"/>
              <a:sym typeface="Arial"/>
            </a:endParaRPr>
          </a:p>
        </p:txBody>
      </p:sp>
      <p:sp>
        <p:nvSpPr>
          <p:cNvPr id="210" name="Google Shape;210;p38"/>
          <p:cNvSpPr txBox="1"/>
          <p:nvPr/>
        </p:nvSpPr>
        <p:spPr>
          <a:xfrm>
            <a:off x="480960" y="67680"/>
            <a:ext cx="74844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Semantic Segmentation for Outdoor Scene</a:t>
            </a:r>
            <a:endParaRPr sz="2800" b="1" i="0" u="none" strike="noStrike" cap="none">
              <a:solidFill>
                <a:srgbClr val="000000"/>
              </a:solidFill>
              <a:latin typeface="Arial"/>
              <a:ea typeface="Arial"/>
              <a:cs typeface="Arial"/>
              <a:sym typeface="Arial"/>
            </a:endParaRPr>
          </a:p>
        </p:txBody>
      </p:sp>
      <p:sp>
        <p:nvSpPr>
          <p:cNvPr id="211" name="Google Shape;211;p38"/>
          <p:cNvSpPr/>
          <p:nvPr/>
        </p:nvSpPr>
        <p:spPr>
          <a:xfrm>
            <a:off x="262800" y="768960"/>
            <a:ext cx="58191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Arial"/>
                <a:ea typeface="Arial"/>
                <a:cs typeface="Arial"/>
                <a:sym typeface="Arial"/>
              </a:rPr>
              <a:t>Getting Outdoor Scene Dataset (KIST)</a:t>
            </a:r>
            <a:endParaRPr sz="2200" b="0" i="0" u="none" strike="noStrike" cap="none">
              <a:solidFill>
                <a:srgbClr val="000000"/>
              </a:solidFill>
              <a:latin typeface="Arial"/>
              <a:ea typeface="Arial"/>
              <a:cs typeface="Arial"/>
              <a:sym typeface="Arial"/>
            </a:endParaRPr>
          </a:p>
        </p:txBody>
      </p:sp>
      <p:pic>
        <p:nvPicPr>
          <p:cNvPr id="212" name="Google Shape;212;p38"/>
          <p:cNvPicPr preferRelativeResize="0"/>
          <p:nvPr/>
        </p:nvPicPr>
        <p:blipFill rotWithShape="1">
          <a:blip r:embed="rId5">
            <a:alphaModFix/>
          </a:blip>
          <a:srcRect/>
          <a:stretch/>
        </p:blipFill>
        <p:spPr>
          <a:xfrm>
            <a:off x="4384945" y="2342175"/>
            <a:ext cx="2114400" cy="1136300"/>
          </a:xfrm>
          <a:prstGeom prst="rect">
            <a:avLst/>
          </a:prstGeom>
          <a:noFill/>
          <a:ln>
            <a:noFill/>
          </a:ln>
        </p:spPr>
      </p:pic>
      <p:pic>
        <p:nvPicPr>
          <p:cNvPr id="213" name="Google Shape;213;p38"/>
          <p:cNvPicPr preferRelativeResize="0"/>
          <p:nvPr/>
        </p:nvPicPr>
        <p:blipFill rotWithShape="1">
          <a:blip r:embed="rId6">
            <a:alphaModFix/>
          </a:blip>
          <a:srcRect/>
          <a:stretch/>
        </p:blipFill>
        <p:spPr>
          <a:xfrm>
            <a:off x="6563855" y="3503550"/>
            <a:ext cx="2114399" cy="1210139"/>
          </a:xfrm>
          <a:prstGeom prst="rect">
            <a:avLst/>
          </a:prstGeom>
          <a:noFill/>
          <a:ln>
            <a:noFill/>
          </a:ln>
        </p:spPr>
      </p:pic>
      <p:pic>
        <p:nvPicPr>
          <p:cNvPr id="214" name="Google Shape;214;p38"/>
          <p:cNvPicPr preferRelativeResize="0"/>
          <p:nvPr/>
        </p:nvPicPr>
        <p:blipFill rotWithShape="1">
          <a:blip r:embed="rId7">
            <a:alphaModFix/>
          </a:blip>
          <a:srcRect/>
          <a:stretch/>
        </p:blipFill>
        <p:spPr>
          <a:xfrm>
            <a:off x="4379355" y="3503550"/>
            <a:ext cx="2114401" cy="1205600"/>
          </a:xfrm>
          <a:prstGeom prst="rect">
            <a:avLst/>
          </a:prstGeom>
          <a:noFill/>
          <a:ln>
            <a:noFill/>
          </a:ln>
        </p:spPr>
      </p:pic>
      <p:pic>
        <p:nvPicPr>
          <p:cNvPr id="215" name="Google Shape;215;p38"/>
          <p:cNvPicPr preferRelativeResize="0"/>
          <p:nvPr/>
        </p:nvPicPr>
        <p:blipFill rotWithShape="1">
          <a:blip r:embed="rId8">
            <a:alphaModFix/>
          </a:blip>
          <a:srcRect/>
          <a:stretch/>
        </p:blipFill>
        <p:spPr>
          <a:xfrm>
            <a:off x="6563854" y="2342173"/>
            <a:ext cx="2112774" cy="11363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4"/>
          <p:cNvSpPr txBox="1">
            <a:spLocks noGrp="1"/>
          </p:cNvSpPr>
          <p:nvPr>
            <p:ph type="title"/>
          </p:nvPr>
        </p:nvSpPr>
        <p:spPr>
          <a:xfrm>
            <a:off x="481048" y="67736"/>
            <a:ext cx="7484834" cy="507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2"/>
              </a:buClr>
              <a:buSzPts val="1100"/>
              <a:buFont typeface="Malgun Gothic"/>
              <a:buNone/>
            </a:pPr>
            <a:r>
              <a:rPr lang="en-US" sz="2800">
                <a:latin typeface="Arial"/>
                <a:ea typeface="Arial"/>
                <a:cs typeface="Arial"/>
                <a:sym typeface="Arial"/>
              </a:rPr>
              <a:t>Experimental Results</a:t>
            </a:r>
            <a:endParaRPr sz="2800" b="0">
              <a:latin typeface="Arial"/>
              <a:ea typeface="Arial"/>
              <a:cs typeface="Arial"/>
              <a:sym typeface="Arial"/>
            </a:endParaRPr>
          </a:p>
        </p:txBody>
      </p:sp>
      <p:cxnSp>
        <p:nvCxnSpPr>
          <p:cNvPr id="221" name="Google Shape;221;p44"/>
          <p:cNvCxnSpPr/>
          <p:nvPr/>
        </p:nvCxnSpPr>
        <p:spPr>
          <a:xfrm>
            <a:off x="245275" y="596500"/>
            <a:ext cx="8648700" cy="3600"/>
          </a:xfrm>
          <a:prstGeom prst="straightConnector1">
            <a:avLst/>
          </a:prstGeom>
          <a:noFill/>
          <a:ln w="9525" cap="flat" cmpd="sng">
            <a:solidFill>
              <a:srgbClr val="FF0000"/>
            </a:solidFill>
            <a:prstDash val="solid"/>
            <a:round/>
            <a:headEnd type="none" w="sm" len="sm"/>
            <a:tailEnd type="none" w="sm" len="sm"/>
          </a:ln>
        </p:spPr>
      </p:cxnSp>
      <p:pic>
        <p:nvPicPr>
          <p:cNvPr id="222" name="Google Shape;222;p44"/>
          <p:cNvPicPr preferRelativeResize="0"/>
          <p:nvPr/>
        </p:nvPicPr>
        <p:blipFill rotWithShape="1">
          <a:blip r:embed="rId3">
            <a:alphaModFix/>
          </a:blip>
          <a:srcRect/>
          <a:stretch/>
        </p:blipFill>
        <p:spPr>
          <a:xfrm>
            <a:off x="8364300" y="92802"/>
            <a:ext cx="529681" cy="507300"/>
          </a:xfrm>
          <a:prstGeom prst="rect">
            <a:avLst/>
          </a:prstGeom>
          <a:noFill/>
          <a:ln>
            <a:noFill/>
          </a:ln>
        </p:spPr>
      </p:pic>
      <p:sp>
        <p:nvSpPr>
          <p:cNvPr id="223" name="Google Shape;223;p44"/>
          <p:cNvSpPr/>
          <p:nvPr/>
        </p:nvSpPr>
        <p:spPr>
          <a:xfrm>
            <a:off x="193481" y="210489"/>
            <a:ext cx="222637" cy="222637"/>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4" name="Google Shape;224;p44"/>
          <p:cNvSpPr txBox="1">
            <a:spLocks noGrp="1"/>
          </p:cNvSpPr>
          <p:nvPr>
            <p:ph type="sldNum" idx="12"/>
          </p:nvPr>
        </p:nvSpPr>
        <p:spPr>
          <a:xfrm>
            <a:off x="7239000" y="4796696"/>
            <a:ext cx="1905000" cy="3429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chemeClr val="dk1"/>
              </a:buClr>
              <a:buSzPts val="1100"/>
              <a:buFont typeface="Gulim"/>
              <a:buNone/>
            </a:pPr>
            <a:fld id="{00000000-1234-1234-1234-123412341234}" type="slidenum">
              <a:rPr lang="en-US"/>
              <a:t>11</a:t>
            </a:fld>
            <a:endParaRPr/>
          </a:p>
        </p:txBody>
      </p:sp>
      <p:pic>
        <p:nvPicPr>
          <p:cNvPr id="225" name="Google Shape;225;p44"/>
          <p:cNvPicPr preferRelativeResize="0"/>
          <p:nvPr/>
        </p:nvPicPr>
        <p:blipFill rotWithShape="1">
          <a:blip r:embed="rId4">
            <a:alphaModFix/>
          </a:blip>
          <a:srcRect l="10520" t="19279" r="-10519" b="-19279"/>
          <a:stretch/>
        </p:blipFill>
        <p:spPr>
          <a:xfrm>
            <a:off x="0" y="3263400"/>
            <a:ext cx="2724226" cy="2363675"/>
          </a:xfrm>
          <a:prstGeom prst="rect">
            <a:avLst/>
          </a:prstGeom>
          <a:noFill/>
          <a:ln>
            <a:noFill/>
          </a:ln>
        </p:spPr>
      </p:pic>
      <p:pic>
        <p:nvPicPr>
          <p:cNvPr id="226" name="Google Shape;226;p44"/>
          <p:cNvPicPr preferRelativeResize="0"/>
          <p:nvPr/>
        </p:nvPicPr>
        <p:blipFill rotWithShape="1">
          <a:blip r:embed="rId5">
            <a:alphaModFix/>
          </a:blip>
          <a:srcRect/>
          <a:stretch/>
        </p:blipFill>
        <p:spPr>
          <a:xfrm>
            <a:off x="1243050" y="1204350"/>
            <a:ext cx="2914650" cy="1666875"/>
          </a:xfrm>
          <a:prstGeom prst="rect">
            <a:avLst/>
          </a:prstGeom>
          <a:noFill/>
          <a:ln>
            <a:noFill/>
          </a:ln>
        </p:spPr>
      </p:pic>
      <p:pic>
        <p:nvPicPr>
          <p:cNvPr id="227" name="Google Shape;227;p44"/>
          <p:cNvPicPr preferRelativeResize="0"/>
          <p:nvPr/>
        </p:nvPicPr>
        <p:blipFill rotWithShape="1">
          <a:blip r:embed="rId6">
            <a:alphaModFix/>
          </a:blip>
          <a:srcRect/>
          <a:stretch/>
        </p:blipFill>
        <p:spPr>
          <a:xfrm>
            <a:off x="4578225" y="3247400"/>
            <a:ext cx="2194600" cy="1566625"/>
          </a:xfrm>
          <a:prstGeom prst="rect">
            <a:avLst/>
          </a:prstGeom>
          <a:noFill/>
          <a:ln>
            <a:noFill/>
          </a:ln>
        </p:spPr>
      </p:pic>
      <p:sp>
        <p:nvSpPr>
          <p:cNvPr id="228" name="Google Shape;228;p44"/>
          <p:cNvSpPr/>
          <p:nvPr/>
        </p:nvSpPr>
        <p:spPr>
          <a:xfrm>
            <a:off x="-50933" y="4803122"/>
            <a:ext cx="2328900" cy="276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DeepLabV3+ &gt;</a:t>
            </a:r>
            <a:endParaRPr sz="1400" b="0" i="0" u="none" strike="noStrike" cap="none">
              <a:solidFill>
                <a:srgbClr val="000000"/>
              </a:solidFill>
              <a:latin typeface="Arial"/>
              <a:ea typeface="Arial"/>
              <a:cs typeface="Arial"/>
              <a:sym typeface="Arial"/>
            </a:endParaRPr>
          </a:p>
        </p:txBody>
      </p:sp>
      <p:sp>
        <p:nvSpPr>
          <p:cNvPr id="229" name="Google Shape;229;p44"/>
          <p:cNvSpPr/>
          <p:nvPr/>
        </p:nvSpPr>
        <p:spPr>
          <a:xfrm>
            <a:off x="2301759" y="4803122"/>
            <a:ext cx="2328900" cy="276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PSPNet &gt;</a:t>
            </a:r>
            <a:endParaRPr sz="1400" b="0" i="0" u="none" strike="noStrike" cap="none">
              <a:solidFill>
                <a:srgbClr val="000000"/>
              </a:solidFill>
              <a:latin typeface="Arial"/>
              <a:ea typeface="Arial"/>
              <a:cs typeface="Arial"/>
              <a:sym typeface="Arial"/>
            </a:endParaRPr>
          </a:p>
        </p:txBody>
      </p:sp>
      <p:pic>
        <p:nvPicPr>
          <p:cNvPr id="230" name="Google Shape;230;p44"/>
          <p:cNvPicPr preferRelativeResize="0"/>
          <p:nvPr/>
        </p:nvPicPr>
        <p:blipFill rotWithShape="1">
          <a:blip r:embed="rId7">
            <a:alphaModFix/>
          </a:blip>
          <a:srcRect/>
          <a:stretch/>
        </p:blipFill>
        <p:spPr>
          <a:xfrm>
            <a:off x="2292700" y="3263400"/>
            <a:ext cx="2194600" cy="1566625"/>
          </a:xfrm>
          <a:prstGeom prst="rect">
            <a:avLst/>
          </a:prstGeom>
          <a:noFill/>
          <a:ln>
            <a:noFill/>
          </a:ln>
        </p:spPr>
      </p:pic>
      <p:sp>
        <p:nvSpPr>
          <p:cNvPr id="231" name="Google Shape;231;p44"/>
          <p:cNvSpPr/>
          <p:nvPr/>
        </p:nvSpPr>
        <p:spPr>
          <a:xfrm>
            <a:off x="4609551" y="4803122"/>
            <a:ext cx="2328900" cy="276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UNet++ &gt;</a:t>
            </a:r>
            <a:endParaRPr sz="1400" b="0" i="0" u="none" strike="noStrike" cap="none">
              <a:solidFill>
                <a:srgbClr val="000000"/>
              </a:solidFill>
              <a:latin typeface="Arial"/>
              <a:ea typeface="Arial"/>
              <a:cs typeface="Arial"/>
              <a:sym typeface="Arial"/>
            </a:endParaRPr>
          </a:p>
        </p:txBody>
      </p:sp>
      <p:pic>
        <p:nvPicPr>
          <p:cNvPr id="232" name="Google Shape;232;p44"/>
          <p:cNvPicPr preferRelativeResize="0"/>
          <p:nvPr/>
        </p:nvPicPr>
        <p:blipFill rotWithShape="1">
          <a:blip r:embed="rId8">
            <a:alphaModFix/>
          </a:blip>
          <a:srcRect/>
          <a:stretch/>
        </p:blipFill>
        <p:spPr>
          <a:xfrm>
            <a:off x="4919700" y="1204350"/>
            <a:ext cx="2905351" cy="1666875"/>
          </a:xfrm>
          <a:prstGeom prst="rect">
            <a:avLst/>
          </a:prstGeom>
          <a:noFill/>
          <a:ln>
            <a:noFill/>
          </a:ln>
        </p:spPr>
      </p:pic>
      <p:sp>
        <p:nvSpPr>
          <p:cNvPr id="233" name="Google Shape;233;p44"/>
          <p:cNvSpPr/>
          <p:nvPr/>
        </p:nvSpPr>
        <p:spPr>
          <a:xfrm>
            <a:off x="1400247" y="2841650"/>
            <a:ext cx="26400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Image &gt;</a:t>
            </a:r>
            <a:endParaRPr sz="1400" b="0" i="0" u="none" strike="noStrike" cap="none">
              <a:solidFill>
                <a:srgbClr val="000000"/>
              </a:solidFill>
              <a:latin typeface="Arial"/>
              <a:ea typeface="Arial"/>
              <a:cs typeface="Arial"/>
              <a:sym typeface="Arial"/>
            </a:endParaRPr>
          </a:p>
        </p:txBody>
      </p:sp>
      <p:sp>
        <p:nvSpPr>
          <p:cNvPr id="234" name="Google Shape;234;p44"/>
          <p:cNvSpPr/>
          <p:nvPr/>
        </p:nvSpPr>
        <p:spPr>
          <a:xfrm>
            <a:off x="5057847" y="2841650"/>
            <a:ext cx="26400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Ground Truth &gt;</a:t>
            </a:r>
            <a:endParaRPr sz="1400" b="0" i="0" u="none" strike="noStrike" cap="none">
              <a:solidFill>
                <a:srgbClr val="000000"/>
              </a:solidFill>
              <a:latin typeface="Arial"/>
              <a:ea typeface="Arial"/>
              <a:cs typeface="Arial"/>
              <a:sym typeface="Arial"/>
            </a:endParaRPr>
          </a:p>
        </p:txBody>
      </p:sp>
      <p:sp>
        <p:nvSpPr>
          <p:cNvPr id="235" name="Google Shape;235;p44"/>
          <p:cNvSpPr/>
          <p:nvPr/>
        </p:nvSpPr>
        <p:spPr>
          <a:xfrm>
            <a:off x="6810450" y="4800679"/>
            <a:ext cx="2103300" cy="323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FPN &gt;</a:t>
            </a:r>
            <a:endParaRPr sz="1400" b="0" i="0" u="none" strike="noStrike" cap="none">
              <a:solidFill>
                <a:srgbClr val="000000"/>
              </a:solidFill>
              <a:latin typeface="Arial"/>
              <a:ea typeface="Arial"/>
              <a:cs typeface="Arial"/>
              <a:sym typeface="Arial"/>
            </a:endParaRPr>
          </a:p>
        </p:txBody>
      </p:sp>
      <p:sp>
        <p:nvSpPr>
          <p:cNvPr id="236" name="Google Shape;236;p44"/>
          <p:cNvSpPr/>
          <p:nvPr/>
        </p:nvSpPr>
        <p:spPr>
          <a:xfrm>
            <a:off x="262800" y="692760"/>
            <a:ext cx="72963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Segmentation Result for KIST Dataset</a:t>
            </a:r>
            <a:endParaRPr sz="2400" b="0" i="0" u="none" strike="noStrike" cap="none">
              <a:solidFill>
                <a:srgbClr val="000000"/>
              </a:solidFill>
              <a:latin typeface="Arial"/>
              <a:ea typeface="Arial"/>
              <a:cs typeface="Arial"/>
              <a:sym typeface="Arial"/>
            </a:endParaRPr>
          </a:p>
        </p:txBody>
      </p:sp>
      <p:pic>
        <p:nvPicPr>
          <p:cNvPr id="237" name="Google Shape;237;p44"/>
          <p:cNvPicPr preferRelativeResize="0"/>
          <p:nvPr/>
        </p:nvPicPr>
        <p:blipFill rotWithShape="1">
          <a:blip r:embed="rId9">
            <a:alphaModFix/>
          </a:blip>
          <a:srcRect/>
          <a:stretch/>
        </p:blipFill>
        <p:spPr>
          <a:xfrm>
            <a:off x="6863750" y="3254413"/>
            <a:ext cx="2194600" cy="1552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eab7143131_2_169"/>
          <p:cNvSpPr txBox="1">
            <a:spLocks noGrp="1"/>
          </p:cNvSpPr>
          <p:nvPr>
            <p:ph type="title"/>
          </p:nvPr>
        </p:nvSpPr>
        <p:spPr>
          <a:xfrm>
            <a:off x="481048" y="67736"/>
            <a:ext cx="7484700" cy="507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2"/>
              </a:buClr>
              <a:buSzPts val="1100"/>
              <a:buFont typeface="Malgun Gothic"/>
              <a:buNone/>
            </a:pPr>
            <a:r>
              <a:rPr lang="en-US" sz="2800">
                <a:latin typeface="Arial"/>
                <a:ea typeface="Arial"/>
                <a:cs typeface="Arial"/>
                <a:sym typeface="Arial"/>
              </a:rPr>
              <a:t>Experimental Results</a:t>
            </a:r>
            <a:endParaRPr sz="2800" b="0">
              <a:latin typeface="Arial"/>
              <a:ea typeface="Arial"/>
              <a:cs typeface="Arial"/>
              <a:sym typeface="Arial"/>
            </a:endParaRPr>
          </a:p>
        </p:txBody>
      </p:sp>
      <p:cxnSp>
        <p:nvCxnSpPr>
          <p:cNvPr id="243" name="Google Shape;243;geab7143131_2_169"/>
          <p:cNvCxnSpPr/>
          <p:nvPr/>
        </p:nvCxnSpPr>
        <p:spPr>
          <a:xfrm>
            <a:off x="245275" y="596500"/>
            <a:ext cx="8648700" cy="3600"/>
          </a:xfrm>
          <a:prstGeom prst="straightConnector1">
            <a:avLst/>
          </a:prstGeom>
          <a:noFill/>
          <a:ln w="9525" cap="flat" cmpd="sng">
            <a:solidFill>
              <a:srgbClr val="FF0000"/>
            </a:solidFill>
            <a:prstDash val="solid"/>
            <a:round/>
            <a:headEnd type="none" w="sm" len="sm"/>
            <a:tailEnd type="none" w="sm" len="sm"/>
          </a:ln>
        </p:spPr>
      </p:cxnSp>
      <p:pic>
        <p:nvPicPr>
          <p:cNvPr id="244" name="Google Shape;244;geab7143131_2_169"/>
          <p:cNvPicPr preferRelativeResize="0"/>
          <p:nvPr/>
        </p:nvPicPr>
        <p:blipFill rotWithShape="1">
          <a:blip r:embed="rId3">
            <a:alphaModFix/>
          </a:blip>
          <a:srcRect/>
          <a:stretch/>
        </p:blipFill>
        <p:spPr>
          <a:xfrm>
            <a:off x="8364300" y="92802"/>
            <a:ext cx="529681" cy="507300"/>
          </a:xfrm>
          <a:prstGeom prst="rect">
            <a:avLst/>
          </a:prstGeom>
          <a:noFill/>
          <a:ln>
            <a:noFill/>
          </a:ln>
        </p:spPr>
      </p:pic>
      <p:sp>
        <p:nvSpPr>
          <p:cNvPr id="245" name="Google Shape;245;geab7143131_2_169"/>
          <p:cNvSpPr/>
          <p:nvPr/>
        </p:nvSpPr>
        <p:spPr>
          <a:xfrm>
            <a:off x="193481" y="210489"/>
            <a:ext cx="222600" cy="22260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geab7143131_2_169"/>
          <p:cNvSpPr txBox="1">
            <a:spLocks noGrp="1"/>
          </p:cNvSpPr>
          <p:nvPr>
            <p:ph type="sldNum" idx="12"/>
          </p:nvPr>
        </p:nvSpPr>
        <p:spPr>
          <a:xfrm>
            <a:off x="7239000" y="4796696"/>
            <a:ext cx="1905000" cy="3429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chemeClr val="dk1"/>
              </a:buClr>
              <a:buSzPts val="1100"/>
              <a:buFont typeface="Gulim"/>
              <a:buNone/>
            </a:pPr>
            <a:fld id="{00000000-1234-1234-1234-123412341234}" type="slidenum">
              <a:rPr lang="en-US"/>
              <a:t>12</a:t>
            </a:fld>
            <a:endParaRPr/>
          </a:p>
        </p:txBody>
      </p:sp>
      <p:sp>
        <p:nvSpPr>
          <p:cNvPr id="247" name="Google Shape;247;geab7143131_2_169"/>
          <p:cNvSpPr/>
          <p:nvPr/>
        </p:nvSpPr>
        <p:spPr>
          <a:xfrm>
            <a:off x="181050" y="4876879"/>
            <a:ext cx="2103300" cy="323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DeepLabV3+ &gt;</a:t>
            </a:r>
            <a:endParaRPr sz="1400" b="0" i="0" u="none" strike="noStrike" cap="none">
              <a:solidFill>
                <a:srgbClr val="000000"/>
              </a:solidFill>
              <a:latin typeface="Arial"/>
              <a:ea typeface="Arial"/>
              <a:cs typeface="Arial"/>
              <a:sym typeface="Arial"/>
            </a:endParaRPr>
          </a:p>
        </p:txBody>
      </p:sp>
      <p:sp>
        <p:nvSpPr>
          <p:cNvPr id="248" name="Google Shape;248;geab7143131_2_169"/>
          <p:cNvSpPr/>
          <p:nvPr/>
        </p:nvSpPr>
        <p:spPr>
          <a:xfrm>
            <a:off x="2229709" y="4876879"/>
            <a:ext cx="2103300" cy="323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PSPNet &gt;</a:t>
            </a:r>
            <a:endParaRPr sz="1400" b="0" i="0" u="none" strike="noStrike" cap="none">
              <a:solidFill>
                <a:srgbClr val="000000"/>
              </a:solidFill>
              <a:latin typeface="Arial"/>
              <a:ea typeface="Arial"/>
              <a:cs typeface="Arial"/>
              <a:sym typeface="Arial"/>
            </a:endParaRPr>
          </a:p>
        </p:txBody>
      </p:sp>
      <p:sp>
        <p:nvSpPr>
          <p:cNvPr id="249" name="Google Shape;249;geab7143131_2_169"/>
          <p:cNvSpPr/>
          <p:nvPr/>
        </p:nvSpPr>
        <p:spPr>
          <a:xfrm>
            <a:off x="4658120" y="4876879"/>
            <a:ext cx="2103300" cy="323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UNet++ &gt;</a:t>
            </a:r>
            <a:endParaRPr sz="1400" b="0" i="0" u="none" strike="noStrike" cap="none">
              <a:solidFill>
                <a:srgbClr val="000000"/>
              </a:solidFill>
              <a:latin typeface="Arial"/>
              <a:ea typeface="Arial"/>
              <a:cs typeface="Arial"/>
              <a:sym typeface="Arial"/>
            </a:endParaRPr>
          </a:p>
        </p:txBody>
      </p:sp>
      <p:sp>
        <p:nvSpPr>
          <p:cNvPr id="250" name="Google Shape;250;geab7143131_2_169"/>
          <p:cNvSpPr/>
          <p:nvPr/>
        </p:nvSpPr>
        <p:spPr>
          <a:xfrm>
            <a:off x="1400247" y="2841650"/>
            <a:ext cx="26400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Image &gt;</a:t>
            </a:r>
            <a:endParaRPr sz="1400" b="0" i="0" u="none" strike="noStrike" cap="none">
              <a:solidFill>
                <a:srgbClr val="000000"/>
              </a:solidFill>
              <a:latin typeface="Arial"/>
              <a:ea typeface="Arial"/>
              <a:cs typeface="Arial"/>
              <a:sym typeface="Arial"/>
            </a:endParaRPr>
          </a:p>
        </p:txBody>
      </p:sp>
      <p:sp>
        <p:nvSpPr>
          <p:cNvPr id="251" name="Google Shape;251;geab7143131_2_169"/>
          <p:cNvSpPr/>
          <p:nvPr/>
        </p:nvSpPr>
        <p:spPr>
          <a:xfrm>
            <a:off x="5057847" y="2841650"/>
            <a:ext cx="26400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Ground Truth &gt;</a:t>
            </a:r>
            <a:endParaRPr sz="1400" b="0" i="0" u="none" strike="noStrike" cap="none">
              <a:solidFill>
                <a:srgbClr val="000000"/>
              </a:solidFill>
              <a:latin typeface="Arial"/>
              <a:ea typeface="Arial"/>
              <a:cs typeface="Arial"/>
              <a:sym typeface="Arial"/>
            </a:endParaRPr>
          </a:p>
        </p:txBody>
      </p:sp>
      <p:pic>
        <p:nvPicPr>
          <p:cNvPr id="252" name="Google Shape;252;geab7143131_2_169"/>
          <p:cNvPicPr preferRelativeResize="0"/>
          <p:nvPr/>
        </p:nvPicPr>
        <p:blipFill rotWithShape="1">
          <a:blip r:embed="rId4">
            <a:alphaModFix/>
          </a:blip>
          <a:srcRect/>
          <a:stretch/>
        </p:blipFill>
        <p:spPr>
          <a:xfrm>
            <a:off x="1143000" y="1201375"/>
            <a:ext cx="3137600" cy="1598793"/>
          </a:xfrm>
          <a:prstGeom prst="rect">
            <a:avLst/>
          </a:prstGeom>
          <a:noFill/>
          <a:ln>
            <a:noFill/>
          </a:ln>
        </p:spPr>
      </p:pic>
      <p:pic>
        <p:nvPicPr>
          <p:cNvPr id="253" name="Google Shape;253;geab7143131_2_169"/>
          <p:cNvPicPr preferRelativeResize="0"/>
          <p:nvPr/>
        </p:nvPicPr>
        <p:blipFill rotWithShape="1">
          <a:blip r:embed="rId5">
            <a:alphaModFix/>
          </a:blip>
          <a:srcRect/>
          <a:stretch/>
        </p:blipFill>
        <p:spPr>
          <a:xfrm>
            <a:off x="4787275" y="1201375"/>
            <a:ext cx="3178475" cy="1598800"/>
          </a:xfrm>
          <a:prstGeom prst="rect">
            <a:avLst/>
          </a:prstGeom>
          <a:noFill/>
          <a:ln>
            <a:noFill/>
          </a:ln>
        </p:spPr>
      </p:pic>
      <p:pic>
        <p:nvPicPr>
          <p:cNvPr id="254" name="Google Shape;254;geab7143131_2_169"/>
          <p:cNvPicPr preferRelativeResize="0"/>
          <p:nvPr/>
        </p:nvPicPr>
        <p:blipFill rotWithShape="1">
          <a:blip r:embed="rId6">
            <a:alphaModFix/>
          </a:blip>
          <a:srcRect/>
          <a:stretch/>
        </p:blipFill>
        <p:spPr>
          <a:xfrm>
            <a:off x="4609015" y="3285545"/>
            <a:ext cx="2103348" cy="1571334"/>
          </a:xfrm>
          <a:prstGeom prst="rect">
            <a:avLst/>
          </a:prstGeom>
          <a:noFill/>
          <a:ln>
            <a:noFill/>
          </a:ln>
        </p:spPr>
      </p:pic>
      <p:pic>
        <p:nvPicPr>
          <p:cNvPr id="255" name="Google Shape;255;geab7143131_2_169"/>
          <p:cNvPicPr preferRelativeResize="0"/>
          <p:nvPr/>
        </p:nvPicPr>
        <p:blipFill rotWithShape="1">
          <a:blip r:embed="rId7">
            <a:alphaModFix/>
          </a:blip>
          <a:srcRect/>
          <a:stretch/>
        </p:blipFill>
        <p:spPr>
          <a:xfrm>
            <a:off x="2407585" y="3285550"/>
            <a:ext cx="2103348" cy="1571334"/>
          </a:xfrm>
          <a:prstGeom prst="rect">
            <a:avLst/>
          </a:prstGeom>
          <a:noFill/>
          <a:ln>
            <a:noFill/>
          </a:ln>
        </p:spPr>
      </p:pic>
      <p:sp>
        <p:nvSpPr>
          <p:cNvPr id="256" name="Google Shape;256;geab7143131_2_169"/>
          <p:cNvSpPr/>
          <p:nvPr/>
        </p:nvSpPr>
        <p:spPr>
          <a:xfrm>
            <a:off x="6810450" y="4876879"/>
            <a:ext cx="2103300" cy="323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FPN &gt;</a:t>
            </a:r>
            <a:endParaRPr sz="1400" b="0" i="0" u="none" strike="noStrike" cap="none">
              <a:solidFill>
                <a:srgbClr val="000000"/>
              </a:solidFill>
              <a:latin typeface="Arial"/>
              <a:ea typeface="Arial"/>
              <a:cs typeface="Arial"/>
              <a:sym typeface="Arial"/>
            </a:endParaRPr>
          </a:p>
        </p:txBody>
      </p:sp>
      <p:sp>
        <p:nvSpPr>
          <p:cNvPr id="257" name="Google Shape;257;geab7143131_2_169"/>
          <p:cNvSpPr/>
          <p:nvPr/>
        </p:nvSpPr>
        <p:spPr>
          <a:xfrm>
            <a:off x="262800" y="692760"/>
            <a:ext cx="72963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Segmentation Result for KIST Dataset</a:t>
            </a:r>
            <a:endParaRPr sz="2400" b="0" i="0" u="none" strike="noStrike" cap="none">
              <a:solidFill>
                <a:srgbClr val="000000"/>
              </a:solidFill>
              <a:latin typeface="Arial"/>
              <a:ea typeface="Arial"/>
              <a:cs typeface="Arial"/>
              <a:sym typeface="Arial"/>
            </a:endParaRPr>
          </a:p>
        </p:txBody>
      </p:sp>
      <p:pic>
        <p:nvPicPr>
          <p:cNvPr id="258" name="Google Shape;258;geab7143131_2_169"/>
          <p:cNvPicPr preferRelativeResize="0"/>
          <p:nvPr/>
        </p:nvPicPr>
        <p:blipFill rotWithShape="1">
          <a:blip r:embed="rId8">
            <a:alphaModFix/>
          </a:blip>
          <a:srcRect/>
          <a:stretch/>
        </p:blipFill>
        <p:spPr>
          <a:xfrm>
            <a:off x="6810425" y="3279300"/>
            <a:ext cx="2103350" cy="1566625"/>
          </a:xfrm>
          <a:prstGeom prst="rect">
            <a:avLst/>
          </a:prstGeom>
          <a:noFill/>
          <a:ln>
            <a:noFill/>
          </a:ln>
        </p:spPr>
      </p:pic>
      <p:pic>
        <p:nvPicPr>
          <p:cNvPr id="259" name="Google Shape;259;geab7143131_2_169"/>
          <p:cNvPicPr preferRelativeResize="0"/>
          <p:nvPr/>
        </p:nvPicPr>
        <p:blipFill rotWithShape="1">
          <a:blip r:embed="rId9">
            <a:alphaModFix/>
          </a:blip>
          <a:srcRect/>
          <a:stretch/>
        </p:blipFill>
        <p:spPr>
          <a:xfrm>
            <a:off x="206125" y="3287900"/>
            <a:ext cx="2103349" cy="1566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eab7143131_2_199"/>
          <p:cNvSpPr txBox="1">
            <a:spLocks noGrp="1"/>
          </p:cNvSpPr>
          <p:nvPr>
            <p:ph type="title"/>
          </p:nvPr>
        </p:nvSpPr>
        <p:spPr>
          <a:xfrm>
            <a:off x="481048" y="67736"/>
            <a:ext cx="7484700" cy="507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2"/>
              </a:buClr>
              <a:buSzPts val="1100"/>
              <a:buFont typeface="Malgun Gothic"/>
              <a:buNone/>
            </a:pPr>
            <a:r>
              <a:rPr lang="en-US" sz="2800">
                <a:latin typeface="Arial"/>
                <a:ea typeface="Arial"/>
                <a:cs typeface="Arial"/>
                <a:sym typeface="Arial"/>
              </a:rPr>
              <a:t>Experimental Results</a:t>
            </a:r>
            <a:endParaRPr sz="2800" b="0">
              <a:latin typeface="Arial"/>
              <a:ea typeface="Arial"/>
              <a:cs typeface="Arial"/>
              <a:sym typeface="Arial"/>
            </a:endParaRPr>
          </a:p>
        </p:txBody>
      </p:sp>
      <p:cxnSp>
        <p:nvCxnSpPr>
          <p:cNvPr id="265" name="Google Shape;265;geab7143131_2_199"/>
          <p:cNvCxnSpPr/>
          <p:nvPr/>
        </p:nvCxnSpPr>
        <p:spPr>
          <a:xfrm>
            <a:off x="245275" y="596500"/>
            <a:ext cx="8648700" cy="3600"/>
          </a:xfrm>
          <a:prstGeom prst="straightConnector1">
            <a:avLst/>
          </a:prstGeom>
          <a:noFill/>
          <a:ln w="9525" cap="flat" cmpd="sng">
            <a:solidFill>
              <a:srgbClr val="FF0000"/>
            </a:solidFill>
            <a:prstDash val="solid"/>
            <a:round/>
            <a:headEnd type="none" w="sm" len="sm"/>
            <a:tailEnd type="none" w="sm" len="sm"/>
          </a:ln>
        </p:spPr>
      </p:cxnSp>
      <p:pic>
        <p:nvPicPr>
          <p:cNvPr id="266" name="Google Shape;266;geab7143131_2_199"/>
          <p:cNvPicPr preferRelativeResize="0"/>
          <p:nvPr/>
        </p:nvPicPr>
        <p:blipFill rotWithShape="1">
          <a:blip r:embed="rId3">
            <a:alphaModFix/>
          </a:blip>
          <a:srcRect/>
          <a:stretch/>
        </p:blipFill>
        <p:spPr>
          <a:xfrm>
            <a:off x="8364300" y="92802"/>
            <a:ext cx="529681" cy="507300"/>
          </a:xfrm>
          <a:prstGeom prst="rect">
            <a:avLst/>
          </a:prstGeom>
          <a:noFill/>
          <a:ln>
            <a:noFill/>
          </a:ln>
        </p:spPr>
      </p:pic>
      <p:sp>
        <p:nvSpPr>
          <p:cNvPr id="267" name="Google Shape;267;geab7143131_2_199"/>
          <p:cNvSpPr/>
          <p:nvPr/>
        </p:nvSpPr>
        <p:spPr>
          <a:xfrm>
            <a:off x="193481" y="210489"/>
            <a:ext cx="222600" cy="22260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geab7143131_2_199"/>
          <p:cNvSpPr txBox="1">
            <a:spLocks noGrp="1"/>
          </p:cNvSpPr>
          <p:nvPr>
            <p:ph type="sldNum" idx="12"/>
          </p:nvPr>
        </p:nvSpPr>
        <p:spPr>
          <a:xfrm>
            <a:off x="7239000" y="4796696"/>
            <a:ext cx="1905000" cy="3429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chemeClr val="dk1"/>
              </a:buClr>
              <a:buSzPts val="1100"/>
              <a:buFont typeface="Gulim"/>
              <a:buNone/>
            </a:pPr>
            <a:fld id="{00000000-1234-1234-1234-123412341234}" type="slidenum">
              <a:rPr lang="en-US"/>
              <a:t>13</a:t>
            </a:fld>
            <a:endParaRPr/>
          </a:p>
        </p:txBody>
      </p:sp>
      <p:sp>
        <p:nvSpPr>
          <p:cNvPr id="269" name="Google Shape;269;geab7143131_2_199"/>
          <p:cNvSpPr/>
          <p:nvPr/>
        </p:nvSpPr>
        <p:spPr>
          <a:xfrm>
            <a:off x="28650" y="4807184"/>
            <a:ext cx="2269800" cy="278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DeepLabV3+ &gt;</a:t>
            </a:r>
            <a:endParaRPr sz="1400" b="0" i="0" u="none" strike="noStrike" cap="none">
              <a:solidFill>
                <a:srgbClr val="000000"/>
              </a:solidFill>
              <a:latin typeface="Arial"/>
              <a:ea typeface="Arial"/>
              <a:cs typeface="Arial"/>
              <a:sym typeface="Arial"/>
            </a:endParaRPr>
          </a:p>
        </p:txBody>
      </p:sp>
      <p:sp>
        <p:nvSpPr>
          <p:cNvPr id="270" name="Google Shape;270;geab7143131_2_199"/>
          <p:cNvSpPr/>
          <p:nvPr/>
        </p:nvSpPr>
        <p:spPr>
          <a:xfrm>
            <a:off x="2245367" y="4807184"/>
            <a:ext cx="2269800" cy="278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PSPNet &gt;</a:t>
            </a:r>
            <a:endParaRPr sz="1400" b="0" i="0" u="none" strike="noStrike" cap="none">
              <a:solidFill>
                <a:srgbClr val="000000"/>
              </a:solidFill>
              <a:latin typeface="Arial"/>
              <a:ea typeface="Arial"/>
              <a:cs typeface="Arial"/>
              <a:sym typeface="Arial"/>
            </a:endParaRPr>
          </a:p>
        </p:txBody>
      </p:sp>
      <p:sp>
        <p:nvSpPr>
          <p:cNvPr id="271" name="Google Shape;271;geab7143131_2_199"/>
          <p:cNvSpPr/>
          <p:nvPr/>
        </p:nvSpPr>
        <p:spPr>
          <a:xfrm>
            <a:off x="4484845" y="4807184"/>
            <a:ext cx="2269800" cy="278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UNet++ &gt;</a:t>
            </a:r>
            <a:endParaRPr sz="1400" b="0" i="0" u="none" strike="noStrike" cap="none">
              <a:solidFill>
                <a:srgbClr val="000000"/>
              </a:solidFill>
              <a:latin typeface="Arial"/>
              <a:ea typeface="Arial"/>
              <a:cs typeface="Arial"/>
              <a:sym typeface="Arial"/>
            </a:endParaRPr>
          </a:p>
        </p:txBody>
      </p:sp>
      <p:sp>
        <p:nvSpPr>
          <p:cNvPr id="272" name="Google Shape;272;geab7143131_2_199"/>
          <p:cNvSpPr/>
          <p:nvPr/>
        </p:nvSpPr>
        <p:spPr>
          <a:xfrm>
            <a:off x="1400247" y="2917850"/>
            <a:ext cx="26400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Image &gt;</a:t>
            </a:r>
            <a:endParaRPr sz="1400" b="0" i="0" u="none" strike="noStrike" cap="none">
              <a:solidFill>
                <a:srgbClr val="000000"/>
              </a:solidFill>
              <a:latin typeface="Arial"/>
              <a:ea typeface="Arial"/>
              <a:cs typeface="Arial"/>
              <a:sym typeface="Arial"/>
            </a:endParaRPr>
          </a:p>
        </p:txBody>
      </p:sp>
      <p:sp>
        <p:nvSpPr>
          <p:cNvPr id="273" name="Google Shape;273;geab7143131_2_199"/>
          <p:cNvSpPr/>
          <p:nvPr/>
        </p:nvSpPr>
        <p:spPr>
          <a:xfrm>
            <a:off x="5057847" y="2917850"/>
            <a:ext cx="26400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Ground Truth &gt;</a:t>
            </a:r>
            <a:endParaRPr sz="1400" b="0" i="0" u="none" strike="noStrike" cap="none">
              <a:solidFill>
                <a:srgbClr val="000000"/>
              </a:solidFill>
              <a:latin typeface="Arial"/>
              <a:ea typeface="Arial"/>
              <a:cs typeface="Arial"/>
              <a:sym typeface="Arial"/>
            </a:endParaRPr>
          </a:p>
        </p:txBody>
      </p:sp>
      <p:pic>
        <p:nvPicPr>
          <p:cNvPr id="274" name="Google Shape;274;geab7143131_2_199"/>
          <p:cNvPicPr preferRelativeResize="0"/>
          <p:nvPr/>
        </p:nvPicPr>
        <p:blipFill rotWithShape="1">
          <a:blip r:embed="rId4">
            <a:alphaModFix/>
          </a:blip>
          <a:srcRect/>
          <a:stretch/>
        </p:blipFill>
        <p:spPr>
          <a:xfrm>
            <a:off x="2341075" y="3266500"/>
            <a:ext cx="2103350" cy="1566625"/>
          </a:xfrm>
          <a:prstGeom prst="rect">
            <a:avLst/>
          </a:prstGeom>
          <a:noFill/>
          <a:ln>
            <a:noFill/>
          </a:ln>
        </p:spPr>
      </p:pic>
      <p:pic>
        <p:nvPicPr>
          <p:cNvPr id="275" name="Google Shape;275;geab7143131_2_199"/>
          <p:cNvPicPr preferRelativeResize="0"/>
          <p:nvPr/>
        </p:nvPicPr>
        <p:blipFill rotWithShape="1">
          <a:blip r:embed="rId5">
            <a:alphaModFix/>
          </a:blip>
          <a:srcRect/>
          <a:stretch/>
        </p:blipFill>
        <p:spPr>
          <a:xfrm>
            <a:off x="4809000" y="1229875"/>
            <a:ext cx="3051950" cy="1687975"/>
          </a:xfrm>
          <a:prstGeom prst="rect">
            <a:avLst/>
          </a:prstGeom>
          <a:noFill/>
          <a:ln>
            <a:noFill/>
          </a:ln>
        </p:spPr>
      </p:pic>
      <p:pic>
        <p:nvPicPr>
          <p:cNvPr id="276" name="Google Shape;276;geab7143131_2_199"/>
          <p:cNvPicPr preferRelativeResize="0"/>
          <p:nvPr/>
        </p:nvPicPr>
        <p:blipFill rotWithShape="1">
          <a:blip r:embed="rId6">
            <a:alphaModFix/>
          </a:blip>
          <a:srcRect/>
          <a:stretch/>
        </p:blipFill>
        <p:spPr>
          <a:xfrm>
            <a:off x="1155600" y="1208750"/>
            <a:ext cx="3051949" cy="1709100"/>
          </a:xfrm>
          <a:prstGeom prst="rect">
            <a:avLst/>
          </a:prstGeom>
          <a:noFill/>
          <a:ln>
            <a:noFill/>
          </a:ln>
        </p:spPr>
      </p:pic>
      <p:pic>
        <p:nvPicPr>
          <p:cNvPr id="277" name="Google Shape;277;geab7143131_2_199"/>
          <p:cNvPicPr preferRelativeResize="0"/>
          <p:nvPr/>
        </p:nvPicPr>
        <p:blipFill rotWithShape="1">
          <a:blip r:embed="rId7">
            <a:alphaModFix/>
          </a:blip>
          <a:srcRect/>
          <a:stretch/>
        </p:blipFill>
        <p:spPr>
          <a:xfrm>
            <a:off x="4533625" y="3266500"/>
            <a:ext cx="2140400" cy="1566625"/>
          </a:xfrm>
          <a:prstGeom prst="rect">
            <a:avLst/>
          </a:prstGeom>
          <a:noFill/>
          <a:ln>
            <a:noFill/>
          </a:ln>
        </p:spPr>
      </p:pic>
      <p:sp>
        <p:nvSpPr>
          <p:cNvPr id="278" name="Google Shape;278;geab7143131_2_199"/>
          <p:cNvSpPr/>
          <p:nvPr/>
        </p:nvSpPr>
        <p:spPr>
          <a:xfrm>
            <a:off x="6810450" y="4800679"/>
            <a:ext cx="2103300" cy="323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FPN &gt;</a:t>
            </a:r>
            <a:endParaRPr sz="1400" b="0" i="0" u="none" strike="noStrike" cap="none">
              <a:solidFill>
                <a:srgbClr val="000000"/>
              </a:solidFill>
              <a:latin typeface="Arial"/>
              <a:ea typeface="Arial"/>
              <a:cs typeface="Arial"/>
              <a:sym typeface="Arial"/>
            </a:endParaRPr>
          </a:p>
        </p:txBody>
      </p:sp>
      <p:sp>
        <p:nvSpPr>
          <p:cNvPr id="279" name="Google Shape;279;geab7143131_2_199"/>
          <p:cNvSpPr/>
          <p:nvPr/>
        </p:nvSpPr>
        <p:spPr>
          <a:xfrm>
            <a:off x="262800" y="692760"/>
            <a:ext cx="72963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Segmentation Result for KIST Dataset</a:t>
            </a:r>
            <a:endParaRPr sz="2400" b="0" i="0" u="none" strike="noStrike" cap="none">
              <a:solidFill>
                <a:srgbClr val="000000"/>
              </a:solidFill>
              <a:latin typeface="Arial"/>
              <a:ea typeface="Arial"/>
              <a:cs typeface="Arial"/>
              <a:sym typeface="Arial"/>
            </a:endParaRPr>
          </a:p>
        </p:txBody>
      </p:sp>
      <p:pic>
        <p:nvPicPr>
          <p:cNvPr id="280" name="Google Shape;280;geab7143131_2_199"/>
          <p:cNvPicPr preferRelativeResize="0"/>
          <p:nvPr/>
        </p:nvPicPr>
        <p:blipFill rotWithShape="1">
          <a:blip r:embed="rId8">
            <a:alphaModFix/>
          </a:blip>
          <a:srcRect/>
          <a:stretch/>
        </p:blipFill>
        <p:spPr>
          <a:xfrm>
            <a:off x="6829500" y="3266500"/>
            <a:ext cx="2140399" cy="1566625"/>
          </a:xfrm>
          <a:prstGeom prst="rect">
            <a:avLst/>
          </a:prstGeom>
          <a:noFill/>
          <a:ln>
            <a:noFill/>
          </a:ln>
        </p:spPr>
      </p:pic>
      <p:pic>
        <p:nvPicPr>
          <p:cNvPr id="281" name="Google Shape;281;geab7143131_2_199"/>
          <p:cNvPicPr preferRelativeResize="0"/>
          <p:nvPr/>
        </p:nvPicPr>
        <p:blipFill rotWithShape="1">
          <a:blip r:embed="rId9">
            <a:alphaModFix/>
          </a:blip>
          <a:srcRect/>
          <a:stretch/>
        </p:blipFill>
        <p:spPr>
          <a:xfrm>
            <a:off x="117275" y="3260750"/>
            <a:ext cx="2103300" cy="1566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eab7143131_2_220"/>
          <p:cNvSpPr txBox="1">
            <a:spLocks noGrp="1"/>
          </p:cNvSpPr>
          <p:nvPr>
            <p:ph type="title"/>
          </p:nvPr>
        </p:nvSpPr>
        <p:spPr>
          <a:xfrm>
            <a:off x="481048" y="67736"/>
            <a:ext cx="7484700" cy="507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2"/>
              </a:buClr>
              <a:buSzPts val="1100"/>
              <a:buFont typeface="Malgun Gothic"/>
              <a:buNone/>
            </a:pPr>
            <a:r>
              <a:rPr lang="en-US" sz="2800">
                <a:latin typeface="Arial"/>
                <a:ea typeface="Arial"/>
                <a:cs typeface="Arial"/>
                <a:sym typeface="Arial"/>
              </a:rPr>
              <a:t>Experimental Validation</a:t>
            </a:r>
            <a:endParaRPr sz="2800" b="0">
              <a:latin typeface="Arial"/>
              <a:ea typeface="Arial"/>
              <a:cs typeface="Arial"/>
              <a:sym typeface="Arial"/>
            </a:endParaRPr>
          </a:p>
        </p:txBody>
      </p:sp>
      <p:cxnSp>
        <p:nvCxnSpPr>
          <p:cNvPr id="287" name="Google Shape;287;geab7143131_2_220"/>
          <p:cNvCxnSpPr/>
          <p:nvPr/>
        </p:nvCxnSpPr>
        <p:spPr>
          <a:xfrm>
            <a:off x="245275" y="596500"/>
            <a:ext cx="8648700" cy="3600"/>
          </a:xfrm>
          <a:prstGeom prst="straightConnector1">
            <a:avLst/>
          </a:prstGeom>
          <a:noFill/>
          <a:ln w="9525" cap="flat" cmpd="sng">
            <a:solidFill>
              <a:srgbClr val="FF0000"/>
            </a:solidFill>
            <a:prstDash val="solid"/>
            <a:round/>
            <a:headEnd type="none" w="sm" len="sm"/>
            <a:tailEnd type="none" w="sm" len="sm"/>
          </a:ln>
        </p:spPr>
      </p:cxnSp>
      <p:pic>
        <p:nvPicPr>
          <p:cNvPr id="288" name="Google Shape;288;geab7143131_2_220"/>
          <p:cNvPicPr preferRelativeResize="0"/>
          <p:nvPr/>
        </p:nvPicPr>
        <p:blipFill rotWithShape="1">
          <a:blip r:embed="rId3">
            <a:alphaModFix/>
          </a:blip>
          <a:srcRect/>
          <a:stretch/>
        </p:blipFill>
        <p:spPr>
          <a:xfrm>
            <a:off x="8364300" y="92802"/>
            <a:ext cx="529681" cy="507300"/>
          </a:xfrm>
          <a:prstGeom prst="rect">
            <a:avLst/>
          </a:prstGeom>
          <a:noFill/>
          <a:ln>
            <a:noFill/>
          </a:ln>
        </p:spPr>
      </p:pic>
      <p:sp>
        <p:nvSpPr>
          <p:cNvPr id="289" name="Google Shape;289;geab7143131_2_220"/>
          <p:cNvSpPr/>
          <p:nvPr/>
        </p:nvSpPr>
        <p:spPr>
          <a:xfrm>
            <a:off x="193481" y="210489"/>
            <a:ext cx="222600" cy="22260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0" name="Google Shape;290;geab7143131_2_220"/>
          <p:cNvSpPr txBox="1">
            <a:spLocks noGrp="1"/>
          </p:cNvSpPr>
          <p:nvPr>
            <p:ph type="sldNum" idx="12"/>
          </p:nvPr>
        </p:nvSpPr>
        <p:spPr>
          <a:xfrm>
            <a:off x="7239000" y="4796696"/>
            <a:ext cx="1905000" cy="3429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chemeClr val="dk1"/>
              </a:buClr>
              <a:buSzPts val="1100"/>
              <a:buFont typeface="Gulim"/>
              <a:buNone/>
            </a:pPr>
            <a:fld id="{00000000-1234-1234-1234-123412341234}" type="slidenum">
              <a:rPr lang="en-US"/>
              <a:t>14</a:t>
            </a:fld>
            <a:endParaRPr/>
          </a:p>
        </p:txBody>
      </p:sp>
      <p:sp>
        <p:nvSpPr>
          <p:cNvPr id="291" name="Google Shape;291;geab7143131_2_220"/>
          <p:cNvSpPr/>
          <p:nvPr/>
        </p:nvSpPr>
        <p:spPr>
          <a:xfrm>
            <a:off x="110325" y="4824976"/>
            <a:ext cx="2303400" cy="266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DeepLabV3+ &gt;</a:t>
            </a:r>
            <a:endParaRPr sz="1400" b="0" i="0" u="none" strike="noStrike" cap="none">
              <a:solidFill>
                <a:srgbClr val="000000"/>
              </a:solidFill>
              <a:latin typeface="Arial"/>
              <a:ea typeface="Arial"/>
              <a:cs typeface="Arial"/>
              <a:sym typeface="Arial"/>
            </a:endParaRPr>
          </a:p>
        </p:txBody>
      </p:sp>
      <p:sp>
        <p:nvSpPr>
          <p:cNvPr id="292" name="Google Shape;292;geab7143131_2_220"/>
          <p:cNvSpPr/>
          <p:nvPr/>
        </p:nvSpPr>
        <p:spPr>
          <a:xfrm>
            <a:off x="2361059" y="4824976"/>
            <a:ext cx="2303400" cy="266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PSPNet &gt;</a:t>
            </a:r>
            <a:endParaRPr sz="1400" b="0" i="0" u="none" strike="noStrike" cap="none">
              <a:solidFill>
                <a:srgbClr val="000000"/>
              </a:solidFill>
              <a:latin typeface="Arial"/>
              <a:ea typeface="Arial"/>
              <a:cs typeface="Arial"/>
              <a:sym typeface="Arial"/>
            </a:endParaRPr>
          </a:p>
        </p:txBody>
      </p:sp>
      <p:sp>
        <p:nvSpPr>
          <p:cNvPr id="293" name="Google Shape;293;geab7143131_2_220"/>
          <p:cNvSpPr/>
          <p:nvPr/>
        </p:nvSpPr>
        <p:spPr>
          <a:xfrm>
            <a:off x="4487012" y="4824976"/>
            <a:ext cx="2303400" cy="266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UNet++ &gt;</a:t>
            </a:r>
            <a:endParaRPr sz="1400" b="0" i="0" u="none" strike="noStrike" cap="none">
              <a:solidFill>
                <a:srgbClr val="000000"/>
              </a:solidFill>
              <a:latin typeface="Arial"/>
              <a:ea typeface="Arial"/>
              <a:cs typeface="Arial"/>
              <a:sym typeface="Arial"/>
            </a:endParaRPr>
          </a:p>
        </p:txBody>
      </p:sp>
      <p:sp>
        <p:nvSpPr>
          <p:cNvPr id="294" name="Google Shape;294;geab7143131_2_220"/>
          <p:cNvSpPr/>
          <p:nvPr/>
        </p:nvSpPr>
        <p:spPr>
          <a:xfrm>
            <a:off x="1324047" y="2917850"/>
            <a:ext cx="26400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Image &gt;</a:t>
            </a:r>
            <a:endParaRPr sz="1400" b="0" i="0" u="none" strike="noStrike" cap="none">
              <a:solidFill>
                <a:srgbClr val="000000"/>
              </a:solidFill>
              <a:latin typeface="Arial"/>
              <a:ea typeface="Arial"/>
              <a:cs typeface="Arial"/>
              <a:sym typeface="Arial"/>
            </a:endParaRPr>
          </a:p>
        </p:txBody>
      </p:sp>
      <p:sp>
        <p:nvSpPr>
          <p:cNvPr id="295" name="Google Shape;295;geab7143131_2_220"/>
          <p:cNvSpPr/>
          <p:nvPr/>
        </p:nvSpPr>
        <p:spPr>
          <a:xfrm>
            <a:off x="4981647" y="2917850"/>
            <a:ext cx="26400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Ground Truth &gt;</a:t>
            </a:r>
            <a:endParaRPr sz="1400" b="0" i="0" u="none" strike="noStrike" cap="none">
              <a:solidFill>
                <a:srgbClr val="000000"/>
              </a:solidFill>
              <a:latin typeface="Arial"/>
              <a:ea typeface="Arial"/>
              <a:cs typeface="Arial"/>
              <a:sym typeface="Arial"/>
            </a:endParaRPr>
          </a:p>
        </p:txBody>
      </p:sp>
      <p:pic>
        <p:nvPicPr>
          <p:cNvPr id="296" name="Google Shape;296;geab7143131_2_220"/>
          <p:cNvPicPr preferRelativeResize="0"/>
          <p:nvPr/>
        </p:nvPicPr>
        <p:blipFill rotWithShape="1">
          <a:blip r:embed="rId4">
            <a:alphaModFix/>
          </a:blip>
          <a:srcRect/>
          <a:stretch/>
        </p:blipFill>
        <p:spPr>
          <a:xfrm>
            <a:off x="4879550" y="1205550"/>
            <a:ext cx="3038700" cy="1666875"/>
          </a:xfrm>
          <a:prstGeom prst="rect">
            <a:avLst/>
          </a:prstGeom>
          <a:noFill/>
          <a:ln>
            <a:noFill/>
          </a:ln>
        </p:spPr>
      </p:pic>
      <p:pic>
        <p:nvPicPr>
          <p:cNvPr id="297" name="Google Shape;297;geab7143131_2_220"/>
          <p:cNvPicPr preferRelativeResize="0"/>
          <p:nvPr/>
        </p:nvPicPr>
        <p:blipFill rotWithShape="1">
          <a:blip r:embed="rId5">
            <a:alphaModFix/>
          </a:blip>
          <a:srcRect/>
          <a:stretch/>
        </p:blipFill>
        <p:spPr>
          <a:xfrm>
            <a:off x="120875" y="3269450"/>
            <a:ext cx="2103350" cy="1566625"/>
          </a:xfrm>
          <a:prstGeom prst="rect">
            <a:avLst/>
          </a:prstGeom>
          <a:noFill/>
          <a:ln>
            <a:noFill/>
          </a:ln>
        </p:spPr>
      </p:pic>
      <p:pic>
        <p:nvPicPr>
          <p:cNvPr id="298" name="Google Shape;298;geab7143131_2_220"/>
          <p:cNvPicPr preferRelativeResize="0"/>
          <p:nvPr/>
        </p:nvPicPr>
        <p:blipFill rotWithShape="1">
          <a:blip r:embed="rId6">
            <a:alphaModFix/>
          </a:blip>
          <a:srcRect/>
          <a:stretch/>
        </p:blipFill>
        <p:spPr>
          <a:xfrm>
            <a:off x="1303253" y="1205552"/>
            <a:ext cx="2966693" cy="1666875"/>
          </a:xfrm>
          <a:prstGeom prst="rect">
            <a:avLst/>
          </a:prstGeom>
          <a:noFill/>
          <a:ln>
            <a:noFill/>
          </a:ln>
        </p:spPr>
      </p:pic>
      <p:pic>
        <p:nvPicPr>
          <p:cNvPr id="299" name="Google Shape;299;geab7143131_2_220"/>
          <p:cNvPicPr preferRelativeResize="0"/>
          <p:nvPr/>
        </p:nvPicPr>
        <p:blipFill rotWithShape="1">
          <a:blip r:embed="rId7">
            <a:alphaModFix/>
          </a:blip>
          <a:srcRect/>
          <a:stretch/>
        </p:blipFill>
        <p:spPr>
          <a:xfrm>
            <a:off x="2320850" y="3269450"/>
            <a:ext cx="2103349" cy="1566625"/>
          </a:xfrm>
          <a:prstGeom prst="rect">
            <a:avLst/>
          </a:prstGeom>
          <a:noFill/>
          <a:ln>
            <a:noFill/>
          </a:ln>
        </p:spPr>
      </p:pic>
      <p:pic>
        <p:nvPicPr>
          <p:cNvPr id="300" name="Google Shape;300;geab7143131_2_220"/>
          <p:cNvPicPr preferRelativeResize="0"/>
          <p:nvPr/>
        </p:nvPicPr>
        <p:blipFill rotWithShape="1">
          <a:blip r:embed="rId8">
            <a:alphaModFix/>
          </a:blip>
          <a:srcRect/>
          <a:stretch/>
        </p:blipFill>
        <p:spPr>
          <a:xfrm>
            <a:off x="4520825" y="3269450"/>
            <a:ext cx="2103350" cy="1566625"/>
          </a:xfrm>
          <a:prstGeom prst="rect">
            <a:avLst/>
          </a:prstGeom>
          <a:noFill/>
          <a:ln>
            <a:noFill/>
          </a:ln>
        </p:spPr>
      </p:pic>
      <p:sp>
        <p:nvSpPr>
          <p:cNvPr id="301" name="Google Shape;301;geab7143131_2_220"/>
          <p:cNvSpPr/>
          <p:nvPr/>
        </p:nvSpPr>
        <p:spPr>
          <a:xfrm>
            <a:off x="6658050" y="4800679"/>
            <a:ext cx="2103300" cy="323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FPN &gt;</a:t>
            </a:r>
            <a:endParaRPr sz="1400" b="0" i="0" u="none" strike="noStrike" cap="none">
              <a:solidFill>
                <a:srgbClr val="000000"/>
              </a:solidFill>
              <a:latin typeface="Arial"/>
              <a:ea typeface="Arial"/>
              <a:cs typeface="Arial"/>
              <a:sym typeface="Arial"/>
            </a:endParaRPr>
          </a:p>
        </p:txBody>
      </p:sp>
      <p:sp>
        <p:nvSpPr>
          <p:cNvPr id="302" name="Google Shape;302;geab7143131_2_220"/>
          <p:cNvSpPr/>
          <p:nvPr/>
        </p:nvSpPr>
        <p:spPr>
          <a:xfrm>
            <a:off x="262800" y="692760"/>
            <a:ext cx="72963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Segmentation Result for KIST Dataset</a:t>
            </a:r>
            <a:endParaRPr sz="2400" b="0" i="0" u="none" strike="noStrike" cap="none">
              <a:solidFill>
                <a:srgbClr val="000000"/>
              </a:solidFill>
              <a:latin typeface="Arial"/>
              <a:ea typeface="Arial"/>
              <a:cs typeface="Arial"/>
              <a:sym typeface="Arial"/>
            </a:endParaRPr>
          </a:p>
        </p:txBody>
      </p:sp>
      <p:pic>
        <p:nvPicPr>
          <p:cNvPr id="303" name="Google Shape;303;geab7143131_2_220"/>
          <p:cNvPicPr preferRelativeResize="0"/>
          <p:nvPr/>
        </p:nvPicPr>
        <p:blipFill rotWithShape="1">
          <a:blip r:embed="rId9">
            <a:alphaModFix/>
          </a:blip>
          <a:srcRect/>
          <a:stretch/>
        </p:blipFill>
        <p:spPr>
          <a:xfrm>
            <a:off x="6720025" y="3260750"/>
            <a:ext cx="2103299" cy="1566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eab7143131_2_242"/>
          <p:cNvSpPr txBox="1">
            <a:spLocks noGrp="1"/>
          </p:cNvSpPr>
          <p:nvPr>
            <p:ph type="title"/>
          </p:nvPr>
        </p:nvSpPr>
        <p:spPr>
          <a:xfrm>
            <a:off x="481048" y="67736"/>
            <a:ext cx="7484700" cy="507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2"/>
              </a:buClr>
              <a:buSzPts val="1100"/>
              <a:buFont typeface="Malgun Gothic"/>
              <a:buNone/>
            </a:pPr>
            <a:r>
              <a:rPr lang="en-US" sz="2800">
                <a:latin typeface="Arial"/>
                <a:ea typeface="Arial"/>
                <a:cs typeface="Arial"/>
                <a:sym typeface="Arial"/>
              </a:rPr>
              <a:t>Experimental Results</a:t>
            </a:r>
            <a:endParaRPr sz="2800" b="0">
              <a:latin typeface="Arial"/>
              <a:ea typeface="Arial"/>
              <a:cs typeface="Arial"/>
              <a:sym typeface="Arial"/>
            </a:endParaRPr>
          </a:p>
        </p:txBody>
      </p:sp>
      <p:cxnSp>
        <p:nvCxnSpPr>
          <p:cNvPr id="309" name="Google Shape;309;geab7143131_2_242"/>
          <p:cNvCxnSpPr/>
          <p:nvPr/>
        </p:nvCxnSpPr>
        <p:spPr>
          <a:xfrm>
            <a:off x="245275" y="596500"/>
            <a:ext cx="8648700" cy="3600"/>
          </a:xfrm>
          <a:prstGeom prst="straightConnector1">
            <a:avLst/>
          </a:prstGeom>
          <a:noFill/>
          <a:ln w="9525" cap="flat" cmpd="sng">
            <a:solidFill>
              <a:srgbClr val="FF0000"/>
            </a:solidFill>
            <a:prstDash val="solid"/>
            <a:round/>
            <a:headEnd type="none" w="sm" len="sm"/>
            <a:tailEnd type="none" w="sm" len="sm"/>
          </a:ln>
        </p:spPr>
      </p:cxnSp>
      <p:pic>
        <p:nvPicPr>
          <p:cNvPr id="310" name="Google Shape;310;geab7143131_2_242"/>
          <p:cNvPicPr preferRelativeResize="0"/>
          <p:nvPr/>
        </p:nvPicPr>
        <p:blipFill rotWithShape="1">
          <a:blip r:embed="rId3">
            <a:alphaModFix/>
          </a:blip>
          <a:srcRect/>
          <a:stretch/>
        </p:blipFill>
        <p:spPr>
          <a:xfrm>
            <a:off x="8364300" y="92802"/>
            <a:ext cx="529681" cy="507300"/>
          </a:xfrm>
          <a:prstGeom prst="rect">
            <a:avLst/>
          </a:prstGeom>
          <a:noFill/>
          <a:ln>
            <a:noFill/>
          </a:ln>
        </p:spPr>
      </p:pic>
      <p:sp>
        <p:nvSpPr>
          <p:cNvPr id="311" name="Google Shape;311;geab7143131_2_242"/>
          <p:cNvSpPr/>
          <p:nvPr/>
        </p:nvSpPr>
        <p:spPr>
          <a:xfrm>
            <a:off x="193481" y="210489"/>
            <a:ext cx="222600" cy="22260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2" name="Google Shape;312;geab7143131_2_242"/>
          <p:cNvSpPr txBox="1">
            <a:spLocks noGrp="1"/>
          </p:cNvSpPr>
          <p:nvPr>
            <p:ph type="sldNum" idx="12"/>
          </p:nvPr>
        </p:nvSpPr>
        <p:spPr>
          <a:xfrm>
            <a:off x="7239000" y="4796696"/>
            <a:ext cx="1905000" cy="3429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chemeClr val="dk1"/>
              </a:buClr>
              <a:buSzPts val="1100"/>
              <a:buFont typeface="Gulim"/>
              <a:buNone/>
            </a:pPr>
            <a:fld id="{00000000-1234-1234-1234-123412341234}" type="slidenum">
              <a:rPr lang="en-US"/>
              <a:t>15</a:t>
            </a:fld>
            <a:endParaRPr/>
          </a:p>
        </p:txBody>
      </p:sp>
      <p:sp>
        <p:nvSpPr>
          <p:cNvPr id="313" name="Google Shape;313;geab7143131_2_242"/>
          <p:cNvSpPr/>
          <p:nvPr/>
        </p:nvSpPr>
        <p:spPr>
          <a:xfrm>
            <a:off x="161936" y="4829956"/>
            <a:ext cx="2067900" cy="267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DeepLabV3+ &gt;</a:t>
            </a:r>
            <a:endParaRPr sz="1400" b="0" i="0" u="none" strike="noStrike" cap="none">
              <a:solidFill>
                <a:srgbClr val="000000"/>
              </a:solidFill>
              <a:latin typeface="Arial"/>
              <a:ea typeface="Arial"/>
              <a:cs typeface="Arial"/>
              <a:sym typeface="Arial"/>
            </a:endParaRPr>
          </a:p>
        </p:txBody>
      </p:sp>
      <p:sp>
        <p:nvSpPr>
          <p:cNvPr id="314" name="Google Shape;314;geab7143131_2_242"/>
          <p:cNvSpPr/>
          <p:nvPr/>
        </p:nvSpPr>
        <p:spPr>
          <a:xfrm>
            <a:off x="2250874" y="4829956"/>
            <a:ext cx="2067900" cy="267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PSPNet &gt;</a:t>
            </a:r>
            <a:endParaRPr sz="1400" b="0" i="0" u="none" strike="noStrike" cap="none">
              <a:solidFill>
                <a:srgbClr val="000000"/>
              </a:solidFill>
              <a:latin typeface="Arial"/>
              <a:ea typeface="Arial"/>
              <a:cs typeface="Arial"/>
              <a:sym typeface="Arial"/>
            </a:endParaRPr>
          </a:p>
        </p:txBody>
      </p:sp>
      <p:sp>
        <p:nvSpPr>
          <p:cNvPr id="315" name="Google Shape;315;geab7143131_2_242"/>
          <p:cNvSpPr/>
          <p:nvPr/>
        </p:nvSpPr>
        <p:spPr>
          <a:xfrm>
            <a:off x="4638231" y="4829956"/>
            <a:ext cx="2067900" cy="267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UNet++ &gt;</a:t>
            </a:r>
            <a:endParaRPr sz="1400" b="0" i="0" u="none" strike="noStrike" cap="none">
              <a:solidFill>
                <a:srgbClr val="000000"/>
              </a:solidFill>
              <a:latin typeface="Arial"/>
              <a:ea typeface="Arial"/>
              <a:cs typeface="Arial"/>
              <a:sym typeface="Arial"/>
            </a:endParaRPr>
          </a:p>
        </p:txBody>
      </p:sp>
      <p:sp>
        <p:nvSpPr>
          <p:cNvPr id="316" name="Google Shape;316;geab7143131_2_242"/>
          <p:cNvSpPr/>
          <p:nvPr/>
        </p:nvSpPr>
        <p:spPr>
          <a:xfrm>
            <a:off x="1400247" y="2917850"/>
            <a:ext cx="26400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Image &gt;</a:t>
            </a:r>
            <a:endParaRPr sz="1400" b="0" i="0" u="none" strike="noStrike" cap="none">
              <a:solidFill>
                <a:srgbClr val="000000"/>
              </a:solidFill>
              <a:latin typeface="Arial"/>
              <a:ea typeface="Arial"/>
              <a:cs typeface="Arial"/>
              <a:sym typeface="Arial"/>
            </a:endParaRPr>
          </a:p>
        </p:txBody>
      </p:sp>
      <p:sp>
        <p:nvSpPr>
          <p:cNvPr id="317" name="Google Shape;317;geab7143131_2_242"/>
          <p:cNvSpPr/>
          <p:nvPr/>
        </p:nvSpPr>
        <p:spPr>
          <a:xfrm>
            <a:off x="5057847" y="2917850"/>
            <a:ext cx="26400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Ground Truth &gt;</a:t>
            </a:r>
            <a:endParaRPr sz="1400" b="0" i="0" u="none" strike="noStrike" cap="none">
              <a:solidFill>
                <a:srgbClr val="000000"/>
              </a:solidFill>
              <a:latin typeface="Arial"/>
              <a:ea typeface="Arial"/>
              <a:cs typeface="Arial"/>
              <a:sym typeface="Arial"/>
            </a:endParaRPr>
          </a:p>
        </p:txBody>
      </p:sp>
      <p:pic>
        <p:nvPicPr>
          <p:cNvPr id="318" name="Google Shape;318;geab7143131_2_242"/>
          <p:cNvPicPr preferRelativeResize="0"/>
          <p:nvPr/>
        </p:nvPicPr>
        <p:blipFill rotWithShape="1">
          <a:blip r:embed="rId4">
            <a:alphaModFix/>
          </a:blip>
          <a:srcRect/>
          <a:stretch/>
        </p:blipFill>
        <p:spPr>
          <a:xfrm>
            <a:off x="92875" y="3230626"/>
            <a:ext cx="2120350" cy="1566625"/>
          </a:xfrm>
          <a:prstGeom prst="rect">
            <a:avLst/>
          </a:prstGeom>
          <a:noFill/>
          <a:ln>
            <a:noFill/>
          </a:ln>
        </p:spPr>
      </p:pic>
      <p:pic>
        <p:nvPicPr>
          <p:cNvPr id="319" name="Google Shape;319;geab7143131_2_242"/>
          <p:cNvPicPr preferRelativeResize="0"/>
          <p:nvPr/>
        </p:nvPicPr>
        <p:blipFill rotWithShape="1">
          <a:blip r:embed="rId5">
            <a:alphaModFix/>
          </a:blip>
          <a:srcRect/>
          <a:stretch/>
        </p:blipFill>
        <p:spPr>
          <a:xfrm>
            <a:off x="4735500" y="1182025"/>
            <a:ext cx="3143700" cy="1776875"/>
          </a:xfrm>
          <a:prstGeom prst="rect">
            <a:avLst/>
          </a:prstGeom>
          <a:noFill/>
          <a:ln>
            <a:noFill/>
          </a:ln>
        </p:spPr>
      </p:pic>
      <p:pic>
        <p:nvPicPr>
          <p:cNvPr id="320" name="Google Shape;320;geab7143131_2_242"/>
          <p:cNvPicPr preferRelativeResize="0"/>
          <p:nvPr/>
        </p:nvPicPr>
        <p:blipFill rotWithShape="1">
          <a:blip r:embed="rId6">
            <a:alphaModFix/>
          </a:blip>
          <a:srcRect/>
          <a:stretch/>
        </p:blipFill>
        <p:spPr>
          <a:xfrm>
            <a:off x="1032400" y="1168250"/>
            <a:ext cx="3143700" cy="1776877"/>
          </a:xfrm>
          <a:prstGeom prst="rect">
            <a:avLst/>
          </a:prstGeom>
          <a:noFill/>
          <a:ln>
            <a:noFill/>
          </a:ln>
        </p:spPr>
      </p:pic>
      <p:pic>
        <p:nvPicPr>
          <p:cNvPr id="321" name="Google Shape;321;geab7143131_2_242"/>
          <p:cNvPicPr preferRelativeResize="0"/>
          <p:nvPr/>
        </p:nvPicPr>
        <p:blipFill rotWithShape="1">
          <a:blip r:embed="rId7">
            <a:alphaModFix/>
          </a:blip>
          <a:srcRect/>
          <a:stretch/>
        </p:blipFill>
        <p:spPr>
          <a:xfrm>
            <a:off x="2354350" y="3230626"/>
            <a:ext cx="2120350" cy="1566625"/>
          </a:xfrm>
          <a:prstGeom prst="rect">
            <a:avLst/>
          </a:prstGeom>
          <a:noFill/>
          <a:ln>
            <a:noFill/>
          </a:ln>
        </p:spPr>
      </p:pic>
      <p:pic>
        <p:nvPicPr>
          <p:cNvPr id="322" name="Google Shape;322;geab7143131_2_242"/>
          <p:cNvPicPr preferRelativeResize="0"/>
          <p:nvPr/>
        </p:nvPicPr>
        <p:blipFill rotWithShape="1">
          <a:blip r:embed="rId8">
            <a:alphaModFix/>
          </a:blip>
          <a:srcRect/>
          <a:stretch/>
        </p:blipFill>
        <p:spPr>
          <a:xfrm>
            <a:off x="4612600" y="3230625"/>
            <a:ext cx="2103350" cy="1566625"/>
          </a:xfrm>
          <a:prstGeom prst="rect">
            <a:avLst/>
          </a:prstGeom>
          <a:noFill/>
          <a:ln>
            <a:noFill/>
          </a:ln>
        </p:spPr>
      </p:pic>
      <p:sp>
        <p:nvSpPr>
          <p:cNvPr id="323" name="Google Shape;323;geab7143131_2_242"/>
          <p:cNvSpPr/>
          <p:nvPr/>
        </p:nvSpPr>
        <p:spPr>
          <a:xfrm>
            <a:off x="6658050" y="4800679"/>
            <a:ext cx="2103300" cy="3234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FPN &gt;</a:t>
            </a:r>
            <a:endParaRPr sz="1400" b="0" i="0" u="none" strike="noStrike" cap="none">
              <a:solidFill>
                <a:srgbClr val="000000"/>
              </a:solidFill>
              <a:latin typeface="Arial"/>
              <a:ea typeface="Arial"/>
              <a:cs typeface="Arial"/>
              <a:sym typeface="Arial"/>
            </a:endParaRPr>
          </a:p>
        </p:txBody>
      </p:sp>
      <p:sp>
        <p:nvSpPr>
          <p:cNvPr id="324" name="Google Shape;324;geab7143131_2_242"/>
          <p:cNvSpPr/>
          <p:nvPr/>
        </p:nvSpPr>
        <p:spPr>
          <a:xfrm>
            <a:off x="262800" y="692760"/>
            <a:ext cx="72963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Segmentation Result for KIST Dataset</a:t>
            </a:r>
            <a:endParaRPr sz="2400" b="0" i="0" u="none" strike="noStrike" cap="none">
              <a:solidFill>
                <a:srgbClr val="000000"/>
              </a:solidFill>
              <a:latin typeface="Arial"/>
              <a:ea typeface="Arial"/>
              <a:cs typeface="Arial"/>
              <a:sym typeface="Arial"/>
            </a:endParaRPr>
          </a:p>
        </p:txBody>
      </p:sp>
      <p:pic>
        <p:nvPicPr>
          <p:cNvPr id="325" name="Google Shape;325;geab7143131_2_242"/>
          <p:cNvPicPr preferRelativeResize="0"/>
          <p:nvPr/>
        </p:nvPicPr>
        <p:blipFill rotWithShape="1">
          <a:blip r:embed="rId9">
            <a:alphaModFix/>
          </a:blip>
          <a:srcRect/>
          <a:stretch/>
        </p:blipFill>
        <p:spPr>
          <a:xfrm>
            <a:off x="6868350" y="3230626"/>
            <a:ext cx="2120350" cy="1566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3"/>
          <p:cNvSpPr txBox="1">
            <a:spLocks noGrp="1"/>
          </p:cNvSpPr>
          <p:nvPr>
            <p:ph type="title"/>
          </p:nvPr>
        </p:nvSpPr>
        <p:spPr>
          <a:xfrm>
            <a:off x="481048" y="67736"/>
            <a:ext cx="7484834" cy="507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2"/>
              </a:buClr>
              <a:buSzPts val="1100"/>
              <a:buFont typeface="Malgun Gothic"/>
              <a:buNone/>
            </a:pPr>
            <a:r>
              <a:rPr lang="en-US" sz="2800">
                <a:latin typeface="Arial"/>
                <a:ea typeface="Arial"/>
                <a:cs typeface="Arial"/>
                <a:sym typeface="Arial"/>
              </a:rPr>
              <a:t>Experimental Results</a:t>
            </a:r>
            <a:endParaRPr sz="2800" b="0">
              <a:latin typeface="Arial"/>
              <a:ea typeface="Arial"/>
              <a:cs typeface="Arial"/>
              <a:sym typeface="Arial"/>
            </a:endParaRPr>
          </a:p>
        </p:txBody>
      </p:sp>
      <p:cxnSp>
        <p:nvCxnSpPr>
          <p:cNvPr id="331" name="Google Shape;331;p43"/>
          <p:cNvCxnSpPr/>
          <p:nvPr/>
        </p:nvCxnSpPr>
        <p:spPr>
          <a:xfrm>
            <a:off x="245275" y="596500"/>
            <a:ext cx="8648700" cy="3600"/>
          </a:xfrm>
          <a:prstGeom prst="straightConnector1">
            <a:avLst/>
          </a:prstGeom>
          <a:noFill/>
          <a:ln w="9525" cap="flat" cmpd="sng">
            <a:solidFill>
              <a:srgbClr val="FF0000"/>
            </a:solidFill>
            <a:prstDash val="solid"/>
            <a:round/>
            <a:headEnd type="none" w="sm" len="sm"/>
            <a:tailEnd type="none" w="sm" len="sm"/>
          </a:ln>
        </p:spPr>
      </p:cxnSp>
      <p:pic>
        <p:nvPicPr>
          <p:cNvPr id="332" name="Google Shape;332;p43"/>
          <p:cNvPicPr preferRelativeResize="0"/>
          <p:nvPr/>
        </p:nvPicPr>
        <p:blipFill rotWithShape="1">
          <a:blip r:embed="rId3">
            <a:alphaModFix/>
          </a:blip>
          <a:srcRect/>
          <a:stretch/>
        </p:blipFill>
        <p:spPr>
          <a:xfrm>
            <a:off x="8364300" y="92802"/>
            <a:ext cx="529681" cy="507300"/>
          </a:xfrm>
          <a:prstGeom prst="rect">
            <a:avLst/>
          </a:prstGeom>
          <a:noFill/>
          <a:ln>
            <a:noFill/>
          </a:ln>
        </p:spPr>
      </p:pic>
      <p:sp>
        <p:nvSpPr>
          <p:cNvPr id="333" name="Google Shape;333;p43"/>
          <p:cNvSpPr/>
          <p:nvPr/>
        </p:nvSpPr>
        <p:spPr>
          <a:xfrm>
            <a:off x="193481" y="210489"/>
            <a:ext cx="222637" cy="222637"/>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43"/>
          <p:cNvSpPr txBox="1">
            <a:spLocks noGrp="1"/>
          </p:cNvSpPr>
          <p:nvPr>
            <p:ph type="sldNum" idx="12"/>
          </p:nvPr>
        </p:nvSpPr>
        <p:spPr>
          <a:xfrm>
            <a:off x="7253166" y="4810872"/>
            <a:ext cx="1905000" cy="3429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chemeClr val="dk1"/>
              </a:buClr>
              <a:buSzPts val="1100"/>
              <a:buFont typeface="Gulim"/>
              <a:buNone/>
            </a:pPr>
            <a:fld id="{00000000-1234-1234-1234-123412341234}" type="slidenum">
              <a:rPr lang="en-US"/>
              <a:t>16</a:t>
            </a:fld>
            <a:endParaRPr/>
          </a:p>
        </p:txBody>
      </p:sp>
      <p:graphicFrame>
        <p:nvGraphicFramePr>
          <p:cNvPr id="335" name="Google Shape;335;p43"/>
          <p:cNvGraphicFramePr/>
          <p:nvPr/>
        </p:nvGraphicFramePr>
        <p:xfrm>
          <a:off x="1205206" y="1402559"/>
          <a:ext cx="7742100" cy="3413920"/>
        </p:xfrm>
        <a:graphic>
          <a:graphicData uri="http://schemas.openxmlformats.org/drawingml/2006/table">
            <a:tbl>
              <a:tblPr>
                <a:noFill/>
                <a:tableStyleId>{8FB03A7D-CCE5-4012-8677-EBD05721A1AA}</a:tableStyleId>
              </a:tblPr>
              <a:tblGrid>
                <a:gridCol w="985975"/>
                <a:gridCol w="1508950"/>
                <a:gridCol w="1708300"/>
                <a:gridCol w="1227525"/>
                <a:gridCol w="833350"/>
                <a:gridCol w="741800"/>
                <a:gridCol w="736200"/>
              </a:tblGrid>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Backbone</a:t>
                      </a:r>
                      <a:endParaRPr sz="800" b="1" u="none" strike="noStrike" cap="none"/>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Encoder_output_stride</a:t>
                      </a:r>
                      <a:endParaRPr sz="800" b="1" u="none" strike="noStrike" cap="none"/>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Decoder_output_stride</a:t>
                      </a:r>
                      <a:endParaRPr sz="800" b="1" u="none" strike="noStrike" cap="none"/>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Batch size</a:t>
                      </a:r>
                      <a:endParaRPr sz="800" b="1" u="none" strike="noStrike" cap="none"/>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Test miou</a:t>
                      </a:r>
                      <a:endParaRPr sz="800" b="1" u="none" strike="noStrike" cap="none"/>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Test time</a:t>
                      </a:r>
                      <a:endParaRPr sz="800" b="1" u="none" strike="noStrike" cap="none"/>
                    </a:p>
                  </a:txBody>
                  <a:tcPr marL="45725" marR="45725" marT="45725" marB="45725">
                    <a:solidFill>
                      <a:srgbClr val="BCBCBC"/>
                    </a:solidFill>
                  </a:tcPr>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Resnet101</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16</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(6,12,18)</a:t>
                      </a:r>
                      <a:endParaRPr sz="800" u="none" strike="noStrike" cap="none">
                        <a:solidFill>
                          <a:schemeClr val="dk1"/>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0.536</a:t>
                      </a:r>
                      <a:endParaRPr sz="800" u="none" strike="noStrike" cap="none">
                        <a:solidFill>
                          <a:srgbClr val="0000FF"/>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a:t>0.126s</a:t>
                      </a:r>
                      <a:endParaRPr sz="800" u="none" strike="noStrike" cap="none"/>
                    </a:p>
                  </a:txBody>
                  <a:tcPr marL="45725" marR="45725" marT="45725" marB="45725"/>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Resnet101</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16</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(6,12,18)</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8</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0.554</a:t>
                      </a:r>
                      <a:endParaRPr sz="800" u="none" strike="noStrike" cap="none">
                        <a:solidFill>
                          <a:srgbClr val="0000FF"/>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a:t>0</a:t>
                      </a:r>
                      <a:r>
                        <a:rPr lang="en-US" sz="800" u="none" strike="noStrike" cap="none"/>
                        <a:t>.</a:t>
                      </a:r>
                      <a:r>
                        <a:rPr lang="en-US" sz="800"/>
                        <a:t>144s</a:t>
                      </a:r>
                      <a:endParaRPr sz="800" u="none" strike="noStrike" cap="none"/>
                    </a:p>
                  </a:txBody>
                  <a:tcPr marL="45725" marR="45725" marT="45725" marB="45725"/>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Efficientnet-b0</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16</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(6,12,18)</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a:t>
                      </a:r>
                      <a:endParaRPr sz="800" u="none" strike="noStrike" cap="none"/>
                    </a:p>
                  </a:txBody>
                  <a:tcPr marL="45725" marR="45725" marT="45725" marB="457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0.550</a:t>
                      </a:r>
                      <a:endParaRPr sz="800" u="none" strike="noStrike" cap="none">
                        <a:solidFill>
                          <a:srgbClr val="0000FF"/>
                        </a:solidFill>
                      </a:endParaRPr>
                    </a:p>
                  </a:txBody>
                  <a:tcPr marL="45725" marR="45725" marT="45725" marB="457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r>
                        <a:rPr lang="en-US" sz="800"/>
                        <a:t>063s</a:t>
                      </a:r>
                      <a:endParaRPr sz="800" u="none" strike="noStrike" cap="none"/>
                    </a:p>
                  </a:txBody>
                  <a:tcPr marL="45725" marR="45725" marT="45725" marB="45725">
                    <a:lnB w="9525" cap="flat" cmpd="sng">
                      <a:solidFill>
                        <a:srgbClr val="9E9E9E"/>
                      </a:solidFill>
                      <a:prstDash val="solid"/>
                      <a:round/>
                      <a:headEnd type="none" w="sm" len="sm"/>
                      <a:tailEnd type="none" w="sm" len="sm"/>
                    </a:lnB>
                  </a:tcPr>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dk1"/>
                          </a:solidFill>
                        </a:rPr>
                        <a:t>backbone</a:t>
                      </a:r>
                      <a:endParaRPr sz="800" b="1" u="none" strike="noStrike" cap="none">
                        <a:solidFill>
                          <a:schemeClr val="dk1"/>
                        </a:solidFill>
                      </a:endParaRPr>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psp_dropout</a:t>
                      </a:r>
                      <a:endParaRPr sz="800" b="1" u="none" strike="noStrike" cap="none"/>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psp_out_channels</a:t>
                      </a:r>
                      <a:endParaRPr sz="800" b="1" u="none" strike="noStrike" cap="none"/>
                    </a:p>
                  </a:txBody>
                  <a:tcPr marL="45725" marR="45725" marT="45725" marB="45725">
                    <a:lnR w="9525" cap="flat" cmpd="sng">
                      <a:solidFill>
                        <a:srgbClr val="9E9E9E"/>
                      </a:solidFill>
                      <a:prstDash val="solid"/>
                      <a:round/>
                      <a:headEnd type="none" w="sm" len="sm"/>
                      <a:tailEnd type="none" w="sm" len="sm"/>
                    </a:lnR>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dk1"/>
                          </a:solidFill>
                          <a:highlight>
                            <a:srgbClr val="C0C0C0"/>
                          </a:highlight>
                        </a:rPr>
                        <a:t>Batch size</a:t>
                      </a:r>
                      <a:endParaRPr/>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Test miou</a:t>
                      </a:r>
                      <a:endParaRPr sz="800" b="1" u="none" strike="noStrike" cap="none"/>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Test time</a:t>
                      </a:r>
                      <a:endParaRPr sz="800" b="1" u="none" strike="noStrike" cap="none"/>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CBCBC"/>
                    </a:solidFill>
                  </a:tcPr>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Resnet101</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0.2</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512</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8</a:t>
                      </a:r>
                      <a:endParaRPr sz="800" u="none" strike="noStrike" cap="none"/>
                    </a:p>
                  </a:txBody>
                  <a:tcPr marL="45725" marR="45725" marT="45725" marB="457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0.4738</a:t>
                      </a:r>
                      <a:endParaRPr sz="800" u="none" strike="noStrike" cap="none">
                        <a:solidFill>
                          <a:srgbClr val="0000FF"/>
                        </a:solidFill>
                      </a:endParaRPr>
                    </a:p>
                  </a:txBody>
                  <a:tcPr marL="45725" marR="45725" marT="45725" marB="457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a:t>0.12s</a:t>
                      </a:r>
                      <a:endParaRPr sz="800" u="none" strike="noStrike" cap="none"/>
                    </a:p>
                  </a:txBody>
                  <a:tcPr marL="45725" marR="45725" marT="45725" marB="45725">
                    <a:lnT w="9525" cap="flat" cmpd="sng">
                      <a:solidFill>
                        <a:srgbClr val="9E9E9E"/>
                      </a:solidFill>
                      <a:prstDash val="solid"/>
                      <a:round/>
                      <a:headEnd type="none" w="sm" len="sm"/>
                      <a:tailEnd type="none" w="sm" len="sm"/>
                    </a:lnT>
                  </a:tcPr>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Resnet101</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0.2</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256</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0.4742</a:t>
                      </a:r>
                      <a:endParaRPr sz="800" u="none" strike="noStrike" cap="none">
                        <a:solidFill>
                          <a:srgbClr val="0000FF"/>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a:t>0.08s</a:t>
                      </a:r>
                      <a:endParaRPr sz="800" u="none" strike="noStrike" cap="none"/>
                    </a:p>
                  </a:txBody>
                  <a:tcPr marL="45725" marR="45725" marT="45725" marB="45725"/>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Resnet101</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0.5</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512</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8</a:t>
                      </a:r>
                      <a:endParaRPr sz="800" u="none" strike="noStrike" cap="none"/>
                    </a:p>
                  </a:txBody>
                  <a:tcPr marL="45725" marR="45725" marT="45725" marB="457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0.4741</a:t>
                      </a:r>
                      <a:endParaRPr sz="800" u="none" strike="noStrike" cap="none">
                        <a:solidFill>
                          <a:srgbClr val="0000FF"/>
                        </a:solidFill>
                      </a:endParaRPr>
                    </a:p>
                  </a:txBody>
                  <a:tcPr marL="45725" marR="45725" marT="45725" marB="457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a:t>0.12s</a:t>
                      </a:r>
                      <a:endParaRPr sz="800" u="none" strike="noStrike" cap="none"/>
                    </a:p>
                  </a:txBody>
                  <a:tcPr marL="45725" marR="45725" marT="45725" marB="45725">
                    <a:lnB w="9525" cap="flat" cmpd="sng">
                      <a:solidFill>
                        <a:srgbClr val="9E9E9E"/>
                      </a:solidFill>
                      <a:prstDash val="solid"/>
                      <a:round/>
                      <a:headEnd type="none" w="sm" len="sm"/>
                      <a:tailEnd type="none" w="sm" len="sm"/>
                    </a:lnB>
                  </a:tcPr>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dk1"/>
                          </a:solidFill>
                        </a:rPr>
                        <a:t>backbone</a:t>
                      </a:r>
                      <a:endParaRPr sz="800" b="1" u="none" strike="noStrike" cap="none">
                        <a:solidFill>
                          <a:schemeClr val="dk1"/>
                        </a:solidFill>
                      </a:endParaRPr>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decoder_channels</a:t>
                      </a:r>
                      <a:endParaRPr sz="800" b="1" u="none" strike="noStrike" cap="none"/>
                    </a:p>
                  </a:txBody>
                  <a:tcPr marL="45725" marR="45725" marT="45725" marB="45725">
                    <a:lnR w="9525" cap="flat" cmpd="sng">
                      <a:solidFill>
                        <a:srgbClr val="9E9E9E"/>
                      </a:solidFill>
                      <a:prstDash val="solid"/>
                      <a:round/>
                      <a:headEnd type="none" w="sm" len="sm"/>
                      <a:tailEnd type="none" w="sm" len="sm"/>
                    </a:lnR>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endParaRPr sz="800" b="1" u="none" strike="noStrike" cap="none"/>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highlight>
                            <a:srgbClr val="C0C0C0"/>
                          </a:highlight>
                        </a:rPr>
                        <a:t>Batch size</a:t>
                      </a:r>
                      <a:endParaRPr/>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Test miou</a:t>
                      </a:r>
                      <a:endParaRPr sz="800" b="1" u="none" strike="noStrike" cap="none"/>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Test time</a:t>
                      </a:r>
                      <a:endParaRPr sz="800" b="1" u="none" strike="noStrike" cap="none"/>
                    </a:p>
                  </a:txBody>
                  <a:tcPr marL="45725" marR="45725"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CBCBC"/>
                    </a:solidFill>
                  </a:tcPr>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Densnet121</a:t>
                      </a:r>
                      <a:endParaRPr sz="800" u="none" strike="noStrike" cap="none">
                        <a:solidFill>
                          <a:schemeClr val="dk1"/>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(512,256,128,64,32)</a:t>
                      </a:r>
                      <a:endParaRPr sz="800" u="none" strike="noStrike" cap="none">
                        <a:solidFill>
                          <a:schemeClr val="dk1"/>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dk1"/>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0.527</a:t>
                      </a:r>
                      <a:endParaRPr sz="800" u="none" strike="noStrike" cap="none">
                        <a:solidFill>
                          <a:srgbClr val="0000FF"/>
                        </a:solidFill>
                      </a:endParaRPr>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a:t>0.12s</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Mobilenet_v2</a:t>
                      </a:r>
                      <a:endParaRPr sz="800" u="none" strike="noStrike" cap="none">
                        <a:solidFill>
                          <a:schemeClr val="dk1"/>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(512,256,128,64,32)</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0.500</a:t>
                      </a:r>
                      <a:endParaRPr sz="800" u="none" strike="noStrike" cap="none">
                        <a:solidFill>
                          <a:srgbClr val="0000FF"/>
                        </a:solidFill>
                      </a:endParaRPr>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r>
                        <a:rPr lang="en-US" sz="800"/>
                        <a:t>07s</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Efficientnet-b0</a:t>
                      </a:r>
                      <a:endParaRPr sz="800" u="none" strike="noStrike" cap="none">
                        <a:solidFill>
                          <a:schemeClr val="dk1"/>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(512,256,128,64,32)</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0.532</a:t>
                      </a:r>
                      <a:endParaRPr sz="800" u="none" strike="noStrike" cap="none">
                        <a:solidFill>
                          <a:srgbClr val="0000FF"/>
                        </a:solidFill>
                      </a:endParaRPr>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r>
                        <a:rPr lang="en-US" sz="800"/>
                        <a:t>08s</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0">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chemeClr val="dk1"/>
                          </a:solidFill>
                        </a:rPr>
                        <a:t>backbone</a:t>
                      </a:r>
                      <a:endParaRPr sz="800" u="none" strike="noStrike" cap="none">
                        <a:solidFill>
                          <a:schemeClr val="dk1"/>
                        </a:solidFill>
                      </a:endParaRPr>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Decoder pyramid channels</a:t>
                      </a:r>
                      <a:endParaRPr/>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Decoder segmentation channels</a:t>
                      </a:r>
                      <a:endParaRPr/>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solidFill>
                            <a:srgbClr val="1C1C1C"/>
                          </a:solidFill>
                          <a:highlight>
                            <a:srgbClr val="C0C0C0"/>
                          </a:highlight>
                        </a:rPr>
                        <a:t>Decoder merge policy</a:t>
                      </a:r>
                      <a:endParaRPr/>
                    </a:p>
                  </a:txBody>
                  <a:tcPr marL="45725" marR="45725" marT="45725" marB="45725">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highlight>
                            <a:srgbClr val="C0C0C0"/>
                          </a:highlight>
                        </a:rPr>
                        <a:t>Batch size</a:t>
                      </a:r>
                      <a:endParaRPr/>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Test miou</a:t>
                      </a:r>
                      <a:endParaRPr sz="800" b="1"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CBCBC"/>
                    </a:solidFill>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b="1" u="none" strike="noStrike" cap="none"/>
                        <a:t>Test time</a:t>
                      </a:r>
                      <a:endParaRPr sz="800" b="1"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CBCBC"/>
                    </a:solidFill>
                  </a:tcPr>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Movilenet_v2</a:t>
                      </a:r>
                      <a:endParaRPr sz="800" u="none" strike="noStrike" cap="none">
                        <a:solidFill>
                          <a:schemeClr val="dk1"/>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256</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128</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add</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0.554</a:t>
                      </a:r>
                      <a:endParaRPr sz="800" u="none" strike="noStrike" cap="none">
                        <a:solidFill>
                          <a:srgbClr val="0000FF"/>
                        </a:solidFill>
                      </a:endParaRPr>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0.06</a:t>
                      </a:r>
                      <a:r>
                        <a:rPr lang="en-US" sz="800"/>
                        <a:t>s</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Efficinetnet-b0</a:t>
                      </a:r>
                      <a:endParaRPr sz="800" u="none" strike="noStrike" cap="none">
                        <a:solidFill>
                          <a:schemeClr val="dk1"/>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512</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128</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add</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8</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0.561</a:t>
                      </a:r>
                      <a:endParaRPr sz="800" u="none" strike="noStrike" cap="none">
                        <a:solidFill>
                          <a:srgbClr val="0000FF"/>
                        </a:solidFill>
                      </a:endParaRPr>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r>
                        <a:rPr lang="en-US" sz="800"/>
                        <a:t>06s</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211675">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chemeClr val="dk1"/>
                          </a:solidFill>
                        </a:rPr>
                        <a:t>Efficinetnet-b0</a:t>
                      </a:r>
                      <a:endParaRPr sz="800" u="none" strike="noStrike" cap="none">
                        <a:solidFill>
                          <a:schemeClr val="dk1"/>
                        </a:solidFill>
                      </a:endParaRPr>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512</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128</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a:t>c</a:t>
                      </a:r>
                      <a:r>
                        <a:rPr lang="en-US" sz="800" u="none" strike="noStrike" cap="none"/>
                        <a:t>at</a:t>
                      </a:r>
                      <a:endParaRPr sz="800" u="none" strike="noStrike" cap="none"/>
                    </a:p>
                  </a:txBody>
                  <a:tcPr marL="45725" marR="45725" marT="45725" marB="45725"/>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4</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solidFill>
                            <a:srgbClr val="0000FF"/>
                          </a:solidFill>
                        </a:rPr>
                        <a:t>0.582</a:t>
                      </a:r>
                      <a:endParaRPr sz="800" u="none" strike="noStrike" cap="none">
                        <a:solidFill>
                          <a:srgbClr val="0000FF"/>
                        </a:solidFill>
                      </a:endParaRPr>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US" sz="800" u="none" strike="noStrike" cap="none"/>
                        <a:t>0.</a:t>
                      </a:r>
                      <a:r>
                        <a:rPr lang="en-US" sz="800"/>
                        <a:t>05s</a:t>
                      </a:r>
                      <a:endParaRPr sz="800" u="none" strike="noStrike" cap="none"/>
                    </a:p>
                  </a:txBody>
                  <a:tcPr marL="45725" marR="45725" marT="45725" marB="457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
        <p:nvSpPr>
          <p:cNvPr id="336" name="Google Shape;336;p43"/>
          <p:cNvSpPr/>
          <p:nvPr/>
        </p:nvSpPr>
        <p:spPr>
          <a:xfrm>
            <a:off x="235005" y="2965281"/>
            <a:ext cx="9702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EE2323"/>
                </a:solidFill>
                <a:latin typeface="Arial"/>
                <a:ea typeface="Arial"/>
                <a:cs typeface="Arial"/>
                <a:sym typeface="Arial"/>
              </a:rPr>
              <a:t>UNet++</a:t>
            </a:r>
            <a:endParaRPr sz="1800" b="1" i="0" u="none" strike="noStrike" cap="none">
              <a:solidFill>
                <a:srgbClr val="EE2323"/>
              </a:solidFill>
              <a:latin typeface="Arial"/>
              <a:ea typeface="Arial"/>
              <a:cs typeface="Arial"/>
              <a:sym typeface="Arial"/>
            </a:endParaRPr>
          </a:p>
        </p:txBody>
      </p:sp>
      <p:sp>
        <p:nvSpPr>
          <p:cNvPr id="337" name="Google Shape;337;p43"/>
          <p:cNvSpPr/>
          <p:nvPr/>
        </p:nvSpPr>
        <p:spPr>
          <a:xfrm>
            <a:off x="198367" y="2093015"/>
            <a:ext cx="9702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EE2323"/>
                </a:solidFill>
                <a:latin typeface="Arial"/>
                <a:ea typeface="Arial"/>
                <a:cs typeface="Arial"/>
                <a:sym typeface="Arial"/>
              </a:rPr>
              <a:t>PSPNet</a:t>
            </a:r>
            <a:endParaRPr sz="1800" b="1" i="0" u="none" strike="noStrike" cap="none">
              <a:solidFill>
                <a:srgbClr val="EE2323"/>
              </a:solidFill>
              <a:latin typeface="Arial"/>
              <a:ea typeface="Arial"/>
              <a:cs typeface="Arial"/>
              <a:sym typeface="Arial"/>
            </a:endParaRPr>
          </a:p>
        </p:txBody>
      </p:sp>
      <p:sp>
        <p:nvSpPr>
          <p:cNvPr id="338" name="Google Shape;338;p43"/>
          <p:cNvSpPr/>
          <p:nvPr/>
        </p:nvSpPr>
        <p:spPr>
          <a:xfrm>
            <a:off x="111668" y="1220749"/>
            <a:ext cx="12570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EE2323"/>
                </a:solidFill>
                <a:latin typeface="Arial"/>
                <a:ea typeface="Arial"/>
                <a:cs typeface="Arial"/>
                <a:sym typeface="Arial"/>
              </a:rPr>
              <a:t>DeepLab</a:t>
            </a:r>
            <a:endParaRPr sz="1800" b="1" i="0" u="none" strike="noStrike" cap="none" dirty="0">
              <a:solidFill>
                <a:srgbClr val="EE2323"/>
              </a:solidFill>
              <a:latin typeface="Arial"/>
              <a:ea typeface="Arial"/>
              <a:cs typeface="Arial"/>
              <a:sym typeface="Arial"/>
            </a:endParaRPr>
          </a:p>
        </p:txBody>
      </p:sp>
      <p:cxnSp>
        <p:nvCxnSpPr>
          <p:cNvPr id="339" name="Google Shape;339;p43"/>
          <p:cNvCxnSpPr/>
          <p:nvPr/>
        </p:nvCxnSpPr>
        <p:spPr>
          <a:xfrm>
            <a:off x="613322" y="1662473"/>
            <a:ext cx="342900" cy="1500"/>
          </a:xfrm>
          <a:prstGeom prst="straightConnector1">
            <a:avLst/>
          </a:prstGeom>
          <a:noFill/>
          <a:ln w="19050" cap="flat" cmpd="sng">
            <a:solidFill>
              <a:srgbClr val="EE2323"/>
            </a:solidFill>
            <a:prstDash val="solid"/>
            <a:round/>
            <a:headEnd type="none" w="sm" len="sm"/>
            <a:tailEnd type="triangle" w="med" len="med"/>
          </a:ln>
        </p:spPr>
      </p:cxnSp>
      <p:cxnSp>
        <p:nvCxnSpPr>
          <p:cNvPr id="340" name="Google Shape;340;p43"/>
          <p:cNvCxnSpPr/>
          <p:nvPr/>
        </p:nvCxnSpPr>
        <p:spPr>
          <a:xfrm>
            <a:off x="646730" y="2585926"/>
            <a:ext cx="342900" cy="1500"/>
          </a:xfrm>
          <a:prstGeom prst="straightConnector1">
            <a:avLst/>
          </a:prstGeom>
          <a:noFill/>
          <a:ln w="19050" cap="flat" cmpd="sng">
            <a:solidFill>
              <a:srgbClr val="EE2323"/>
            </a:solidFill>
            <a:prstDash val="solid"/>
            <a:round/>
            <a:headEnd type="none" w="sm" len="sm"/>
            <a:tailEnd type="triangle" w="med" len="med"/>
          </a:ln>
        </p:spPr>
      </p:cxnSp>
      <p:cxnSp>
        <p:nvCxnSpPr>
          <p:cNvPr id="341" name="Google Shape;341;p43"/>
          <p:cNvCxnSpPr/>
          <p:nvPr/>
        </p:nvCxnSpPr>
        <p:spPr>
          <a:xfrm>
            <a:off x="662235" y="3397350"/>
            <a:ext cx="342900" cy="1500"/>
          </a:xfrm>
          <a:prstGeom prst="straightConnector1">
            <a:avLst/>
          </a:prstGeom>
          <a:noFill/>
          <a:ln w="19050" cap="flat" cmpd="sng">
            <a:solidFill>
              <a:srgbClr val="EE2323"/>
            </a:solidFill>
            <a:prstDash val="solid"/>
            <a:round/>
            <a:headEnd type="none" w="sm" len="sm"/>
            <a:tailEnd type="triangle" w="med" len="med"/>
          </a:ln>
        </p:spPr>
      </p:cxnSp>
      <p:sp>
        <p:nvSpPr>
          <p:cNvPr id="342" name="Google Shape;342;p43"/>
          <p:cNvSpPr/>
          <p:nvPr/>
        </p:nvSpPr>
        <p:spPr>
          <a:xfrm>
            <a:off x="318972" y="663476"/>
            <a:ext cx="3143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Result Analysis</a:t>
            </a:r>
            <a:endParaRPr sz="2400" b="0" i="0" u="none" strike="noStrike" cap="none">
              <a:solidFill>
                <a:schemeClr val="dk1"/>
              </a:solidFill>
              <a:latin typeface="Arial"/>
              <a:ea typeface="Arial"/>
              <a:cs typeface="Arial"/>
              <a:sym typeface="Arial"/>
            </a:endParaRPr>
          </a:p>
        </p:txBody>
      </p:sp>
      <p:sp>
        <p:nvSpPr>
          <p:cNvPr id="343" name="Google Shape;343;p43"/>
          <p:cNvSpPr/>
          <p:nvPr/>
        </p:nvSpPr>
        <p:spPr>
          <a:xfrm>
            <a:off x="277219" y="3755124"/>
            <a:ext cx="12570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EE2323"/>
                </a:solidFill>
                <a:latin typeface="Arial"/>
                <a:ea typeface="Arial"/>
                <a:cs typeface="Arial"/>
                <a:sym typeface="Arial"/>
              </a:rPr>
              <a:t>FPN</a:t>
            </a:r>
            <a:endParaRPr sz="1800" b="1" i="0" u="none" strike="noStrike" cap="none">
              <a:solidFill>
                <a:srgbClr val="EE2323"/>
              </a:solidFill>
              <a:latin typeface="Arial"/>
              <a:ea typeface="Arial"/>
              <a:cs typeface="Arial"/>
              <a:sym typeface="Arial"/>
            </a:endParaRPr>
          </a:p>
        </p:txBody>
      </p:sp>
      <p:cxnSp>
        <p:nvCxnSpPr>
          <p:cNvPr id="344" name="Google Shape;344;p43"/>
          <p:cNvCxnSpPr/>
          <p:nvPr/>
        </p:nvCxnSpPr>
        <p:spPr>
          <a:xfrm>
            <a:off x="665783" y="4207201"/>
            <a:ext cx="342900" cy="1500"/>
          </a:xfrm>
          <a:prstGeom prst="straightConnector1">
            <a:avLst/>
          </a:prstGeom>
          <a:noFill/>
          <a:ln w="19050" cap="flat" cmpd="sng">
            <a:solidFill>
              <a:srgbClr val="EE2323"/>
            </a:solidFill>
            <a:prstDash val="solid"/>
            <a:round/>
            <a:headEnd type="none" w="sm" len="sm"/>
            <a:tailEnd type="triangle" w="med" len="med"/>
          </a:ln>
        </p:spPr>
      </p:cxnSp>
      <p:sp>
        <p:nvSpPr>
          <p:cNvPr id="345" name="Google Shape;345;p43"/>
          <p:cNvSpPr/>
          <p:nvPr/>
        </p:nvSpPr>
        <p:spPr>
          <a:xfrm>
            <a:off x="1283937" y="1402559"/>
            <a:ext cx="7579200" cy="8289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 name="Google Shape;346;p43"/>
          <p:cNvSpPr/>
          <p:nvPr/>
        </p:nvSpPr>
        <p:spPr>
          <a:xfrm>
            <a:off x="1280392" y="2299240"/>
            <a:ext cx="7582844" cy="779769"/>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 name="Google Shape;347;p43"/>
          <p:cNvSpPr/>
          <p:nvPr/>
        </p:nvSpPr>
        <p:spPr>
          <a:xfrm>
            <a:off x="1276846" y="3139202"/>
            <a:ext cx="7582844" cy="779769"/>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 name="Google Shape;348;p43"/>
          <p:cNvSpPr/>
          <p:nvPr/>
        </p:nvSpPr>
        <p:spPr>
          <a:xfrm>
            <a:off x="1280392" y="4007529"/>
            <a:ext cx="7582800" cy="7797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eab7143131_2_388"/>
          <p:cNvSpPr txBox="1">
            <a:spLocks noGrp="1"/>
          </p:cNvSpPr>
          <p:nvPr>
            <p:ph type="title"/>
          </p:nvPr>
        </p:nvSpPr>
        <p:spPr>
          <a:xfrm>
            <a:off x="481048" y="67736"/>
            <a:ext cx="7484700" cy="507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2"/>
              </a:buClr>
              <a:buSzPts val="1100"/>
              <a:buFont typeface="Malgun Gothic"/>
              <a:buNone/>
            </a:pPr>
            <a:r>
              <a:rPr lang="en-US" sz="2800">
                <a:latin typeface="Arial"/>
                <a:ea typeface="Arial"/>
                <a:cs typeface="Arial"/>
                <a:sym typeface="Arial"/>
              </a:rPr>
              <a:t>Experimental Results</a:t>
            </a:r>
            <a:endParaRPr sz="2800" b="0">
              <a:latin typeface="Arial"/>
              <a:ea typeface="Arial"/>
              <a:cs typeface="Arial"/>
              <a:sym typeface="Arial"/>
            </a:endParaRPr>
          </a:p>
        </p:txBody>
      </p:sp>
      <p:cxnSp>
        <p:nvCxnSpPr>
          <p:cNvPr id="354" name="Google Shape;354;geab7143131_2_388"/>
          <p:cNvCxnSpPr/>
          <p:nvPr/>
        </p:nvCxnSpPr>
        <p:spPr>
          <a:xfrm>
            <a:off x="245275" y="596500"/>
            <a:ext cx="8648700" cy="3600"/>
          </a:xfrm>
          <a:prstGeom prst="straightConnector1">
            <a:avLst/>
          </a:prstGeom>
          <a:noFill/>
          <a:ln w="9525" cap="flat" cmpd="sng">
            <a:solidFill>
              <a:srgbClr val="FF0000"/>
            </a:solidFill>
            <a:prstDash val="solid"/>
            <a:round/>
            <a:headEnd type="none" w="sm" len="sm"/>
            <a:tailEnd type="none" w="sm" len="sm"/>
          </a:ln>
        </p:spPr>
      </p:cxnSp>
      <p:pic>
        <p:nvPicPr>
          <p:cNvPr id="355" name="Google Shape;355;geab7143131_2_388"/>
          <p:cNvPicPr preferRelativeResize="0"/>
          <p:nvPr/>
        </p:nvPicPr>
        <p:blipFill rotWithShape="1">
          <a:blip r:embed="rId3">
            <a:alphaModFix/>
          </a:blip>
          <a:srcRect/>
          <a:stretch/>
        </p:blipFill>
        <p:spPr>
          <a:xfrm>
            <a:off x="8364300" y="92802"/>
            <a:ext cx="529681" cy="507300"/>
          </a:xfrm>
          <a:prstGeom prst="rect">
            <a:avLst/>
          </a:prstGeom>
          <a:noFill/>
          <a:ln>
            <a:noFill/>
          </a:ln>
        </p:spPr>
      </p:pic>
      <p:sp>
        <p:nvSpPr>
          <p:cNvPr id="356" name="Google Shape;356;geab7143131_2_388"/>
          <p:cNvSpPr/>
          <p:nvPr/>
        </p:nvSpPr>
        <p:spPr>
          <a:xfrm>
            <a:off x="193481" y="210489"/>
            <a:ext cx="222600" cy="22260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7" name="Google Shape;357;geab7143131_2_388"/>
          <p:cNvSpPr txBox="1">
            <a:spLocks noGrp="1"/>
          </p:cNvSpPr>
          <p:nvPr>
            <p:ph type="sldNum" idx="12"/>
          </p:nvPr>
        </p:nvSpPr>
        <p:spPr>
          <a:xfrm>
            <a:off x="7239000" y="4796696"/>
            <a:ext cx="1905000" cy="3429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chemeClr val="dk1"/>
              </a:buClr>
              <a:buSzPts val="1100"/>
              <a:buFont typeface="Gulim"/>
              <a:buNone/>
            </a:pPr>
            <a:fld id="{00000000-1234-1234-1234-123412341234}" type="slidenum">
              <a:rPr lang="en-US"/>
              <a:t>17</a:t>
            </a:fld>
            <a:endParaRPr/>
          </a:p>
        </p:txBody>
      </p:sp>
      <p:sp>
        <p:nvSpPr>
          <p:cNvPr id="358" name="Google Shape;358;geab7143131_2_388"/>
          <p:cNvSpPr/>
          <p:nvPr/>
        </p:nvSpPr>
        <p:spPr>
          <a:xfrm>
            <a:off x="304799" y="739676"/>
            <a:ext cx="3143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Result Analysis</a:t>
            </a:r>
            <a:endParaRPr sz="2400" b="0" i="0" u="none" strike="noStrike" cap="none">
              <a:solidFill>
                <a:schemeClr val="dk1"/>
              </a:solidFill>
              <a:latin typeface="Arial"/>
              <a:ea typeface="Arial"/>
              <a:cs typeface="Arial"/>
              <a:sym typeface="Arial"/>
            </a:endParaRPr>
          </a:p>
        </p:txBody>
      </p:sp>
      <p:sp>
        <p:nvSpPr>
          <p:cNvPr id="359" name="Google Shape;359;geab7143131_2_388"/>
          <p:cNvSpPr/>
          <p:nvPr/>
        </p:nvSpPr>
        <p:spPr>
          <a:xfrm>
            <a:off x="375009" y="1135595"/>
            <a:ext cx="83100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Segmenting Performance</a:t>
            </a:r>
            <a:endParaRPr sz="2000" b="1" i="0" u="none" strike="noStrike" cap="none">
              <a:solidFill>
                <a:srgbClr val="000000"/>
              </a:solidFill>
              <a:latin typeface="Arial"/>
              <a:ea typeface="Arial"/>
              <a:cs typeface="Arial"/>
              <a:sym typeface="Arial"/>
            </a:endParaRPr>
          </a:p>
        </p:txBody>
      </p:sp>
      <p:sp>
        <p:nvSpPr>
          <p:cNvPr id="360" name="Google Shape;360;geab7143131_2_388"/>
          <p:cNvSpPr/>
          <p:nvPr/>
        </p:nvSpPr>
        <p:spPr>
          <a:xfrm>
            <a:off x="408809" y="3412995"/>
            <a:ext cx="83100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Real-time Capability </a:t>
            </a:r>
            <a:endParaRPr sz="2000" b="1" i="0" u="none" strike="noStrike" cap="none">
              <a:solidFill>
                <a:srgbClr val="000000"/>
              </a:solidFill>
              <a:latin typeface="Arial"/>
              <a:ea typeface="Arial"/>
              <a:cs typeface="Arial"/>
              <a:sym typeface="Arial"/>
            </a:endParaRPr>
          </a:p>
        </p:txBody>
      </p:sp>
      <p:sp>
        <p:nvSpPr>
          <p:cNvPr id="361" name="Google Shape;361;geab7143131_2_388"/>
          <p:cNvSpPr/>
          <p:nvPr/>
        </p:nvSpPr>
        <p:spPr>
          <a:xfrm>
            <a:off x="589436" y="1630566"/>
            <a:ext cx="8146800" cy="844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25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FPN : </a:t>
            </a:r>
            <a:r>
              <a:rPr lang="en-US" sz="1400" b="0" i="0" u="none" strike="noStrike" cap="none">
                <a:solidFill>
                  <a:srgbClr val="000000"/>
                </a:solidFill>
                <a:latin typeface="Arial"/>
                <a:ea typeface="Arial"/>
                <a:cs typeface="Arial"/>
                <a:sym typeface="Arial"/>
              </a:rPr>
              <a:t>backbone : EfficientNet-b0 </a:t>
            </a:r>
            <a:r>
              <a:rPr lang="en-US" sz="1400" b="0" i="0" u="none" strike="noStrike" cap="none">
                <a:solidFill>
                  <a:schemeClr val="dk1"/>
                </a:solidFill>
                <a:latin typeface="Arial"/>
                <a:ea typeface="Arial"/>
                <a:cs typeface="Arial"/>
                <a:sym typeface="Arial"/>
              </a:rPr>
              <a:t>→</a:t>
            </a:r>
            <a:r>
              <a:rPr lang="en-US" sz="1400" b="1" i="0" u="none" strike="noStrike" cap="none">
                <a:solidFill>
                  <a:srgbClr val="000000"/>
                </a:solidFill>
                <a:latin typeface="Arial"/>
                <a:ea typeface="Arial"/>
                <a:cs typeface="Arial"/>
                <a:sym typeface="Arial"/>
              </a:rPr>
              <a:t> Highest mIoU Score</a:t>
            </a:r>
            <a:endParaRPr sz="1400" b="1" i="0" u="none" strike="noStrike" cap="none">
              <a:solidFill>
                <a:srgbClr val="000000"/>
              </a:solidFill>
              <a:latin typeface="Arial"/>
              <a:ea typeface="Arial"/>
              <a:cs typeface="Arial"/>
              <a:sym typeface="Arial"/>
            </a:endParaRPr>
          </a:p>
          <a:p>
            <a:pPr marL="285750" marR="0" lvl="0" indent="-285750" algn="l" rtl="0">
              <a:lnSpc>
                <a:spcPct val="125000"/>
              </a:lnSpc>
              <a:spcBef>
                <a:spcPts val="0"/>
              </a:spcBef>
              <a:spcAft>
                <a:spcPts val="0"/>
              </a:spcAft>
              <a:buClr>
                <a:srgbClr val="000000"/>
              </a:buClr>
              <a:buSzPts val="1400"/>
              <a:buFont typeface="Noto Sans Symbols"/>
              <a:buChar char="▪"/>
            </a:pPr>
            <a:r>
              <a:rPr lang="en-US" sz="1400" b="1" i="0" u="none" strike="noStrike" cap="none">
                <a:solidFill>
                  <a:schemeClr val="dk1"/>
                </a:solidFill>
                <a:highlight>
                  <a:srgbClr val="FDFDFD"/>
                </a:highlight>
                <a:latin typeface="Arial"/>
                <a:ea typeface="Arial"/>
                <a:cs typeface="Arial"/>
                <a:sym typeface="Arial"/>
              </a:rPr>
              <a:t>UNet++</a:t>
            </a:r>
            <a:r>
              <a:rPr lang="en-US" sz="1400" b="0" i="0" u="none" strike="noStrike" cap="none">
                <a:solidFill>
                  <a:schemeClr val="dk1"/>
                </a:solidFill>
                <a:highlight>
                  <a:srgbClr val="FDFDFD"/>
                </a:highlight>
                <a:latin typeface="Arial"/>
                <a:ea typeface="Arial"/>
                <a:cs typeface="Arial"/>
                <a:sym typeface="Arial"/>
              </a:rPr>
              <a:t> : Shows specific segmentation results in some pictures</a:t>
            </a:r>
            <a:endParaRPr/>
          </a:p>
          <a:p>
            <a:pPr marL="285750" marR="0" lvl="0" indent="-285750" algn="l" rtl="0">
              <a:lnSpc>
                <a:spcPct val="125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DeepLab</a:t>
            </a:r>
            <a:r>
              <a:rPr lang="en-US" sz="1400" b="0" i="0" u="none" strike="noStrike" cap="none">
                <a:solidFill>
                  <a:srgbClr val="000000"/>
                </a:solidFill>
                <a:latin typeface="Arial"/>
                <a:ea typeface="Arial"/>
                <a:cs typeface="Arial"/>
                <a:sym typeface="Arial"/>
              </a:rPr>
              <a:t> : Got similar mIoU Score using backbone as ResNet and EfficientNet, but their test-time are difference of about two times.</a:t>
            </a:r>
            <a:endParaRPr/>
          </a:p>
          <a:p>
            <a:pPr marL="285750" marR="0" lvl="0" indent="-285750" algn="l" rtl="0">
              <a:lnSpc>
                <a:spcPct val="125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PSPNet</a:t>
            </a:r>
            <a:r>
              <a:rPr lang="en-US" sz="1400" b="0" i="0" u="none" strike="noStrike" cap="none">
                <a:solidFill>
                  <a:srgbClr val="000000"/>
                </a:solidFill>
                <a:latin typeface="Arial"/>
                <a:ea typeface="Arial"/>
                <a:cs typeface="Arial"/>
                <a:sym typeface="Arial"/>
              </a:rPr>
              <a:t> : Got worst mIoU Score among used algorithms, and </a:t>
            </a:r>
            <a:r>
              <a:rPr lang="en-US" sz="1400" b="0" i="0" u="none" strike="noStrike" cap="none">
                <a:solidFill>
                  <a:schemeClr val="dk1"/>
                </a:solidFill>
                <a:highlight>
                  <a:srgbClr val="FDFDFD"/>
                </a:highlight>
                <a:latin typeface="Arial"/>
                <a:ea typeface="Arial"/>
                <a:cs typeface="Arial"/>
                <a:sym typeface="Arial"/>
              </a:rPr>
              <a:t>there is no significant difference in adjusting various parameters.</a:t>
            </a:r>
            <a:endParaRPr sz="1400" b="0" i="0" u="none" strike="noStrike" cap="none">
              <a:solidFill>
                <a:schemeClr val="dk1"/>
              </a:solidFill>
              <a:highlight>
                <a:srgbClr val="FDFDFD"/>
              </a:highlight>
              <a:latin typeface="Arial"/>
              <a:ea typeface="Arial"/>
              <a:cs typeface="Arial"/>
              <a:sym typeface="Arial"/>
            </a:endParaRPr>
          </a:p>
        </p:txBody>
      </p:sp>
      <p:sp>
        <p:nvSpPr>
          <p:cNvPr id="362" name="Google Shape;362;geab7143131_2_388"/>
          <p:cNvSpPr/>
          <p:nvPr/>
        </p:nvSpPr>
        <p:spPr>
          <a:xfrm>
            <a:off x="589436" y="3916566"/>
            <a:ext cx="8146800" cy="8442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2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FPN</a:t>
            </a:r>
            <a:r>
              <a:rPr lang="en-US" sz="1400" b="0" i="0" u="none" strike="noStrike" cap="none">
                <a:solidFill>
                  <a:srgbClr val="000000"/>
                </a:solidFill>
                <a:latin typeface="Arial"/>
                <a:ea typeface="Arial"/>
                <a:cs typeface="Arial"/>
                <a:sym typeface="Arial"/>
              </a:rPr>
              <a:t> : Necessary to grasp the boundaries of things more accurately.</a:t>
            </a:r>
            <a:endParaRPr/>
          </a:p>
          <a:p>
            <a:pPr marL="285750" marR="0" lvl="0" indent="-285750" algn="l" rtl="0">
              <a:lnSpc>
                <a:spcPct val="12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UNet ++ </a:t>
            </a:r>
            <a:r>
              <a:rPr lang="en-US" sz="1400" b="0" i="0" u="none" strike="noStrike" cap="none">
                <a:solidFill>
                  <a:srgbClr val="000000"/>
                </a:solidFill>
                <a:latin typeface="Arial"/>
                <a:ea typeface="Arial"/>
                <a:cs typeface="Arial"/>
                <a:sym typeface="Arial"/>
              </a:rPr>
              <a:t>: Necessary to increase the accuracy of the classes.</a:t>
            </a:r>
            <a:endParaRPr/>
          </a:p>
          <a:p>
            <a:pPr marL="285750" marR="0" lvl="0" indent="-285750" algn="l" rtl="0">
              <a:lnSpc>
                <a:spcPct val="12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DeepLab</a:t>
            </a:r>
            <a:r>
              <a:rPr lang="en-US" sz="1400" b="0" i="0" u="none" strike="noStrike" cap="none">
                <a:solidFill>
                  <a:srgbClr val="000000"/>
                </a:solidFill>
                <a:latin typeface="Arial"/>
                <a:ea typeface="Arial"/>
                <a:cs typeface="Arial"/>
                <a:sym typeface="Arial"/>
              </a:rPr>
              <a:t> : Necessary to increase the accuracy of the classes.</a:t>
            </a:r>
            <a:endParaRPr/>
          </a:p>
          <a:p>
            <a:pPr marL="285750" marR="0" lvl="0" indent="-285750" algn="l" rtl="0">
              <a:lnSpc>
                <a:spcPct val="12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PSPNet</a:t>
            </a:r>
            <a:r>
              <a:rPr lang="en-US" sz="1400" b="0" i="0" u="none" strike="noStrike" cap="none">
                <a:solidFill>
                  <a:srgbClr val="000000"/>
                </a:solidFill>
                <a:latin typeface="Arial"/>
                <a:ea typeface="Arial"/>
                <a:cs typeface="Arial"/>
                <a:sym typeface="Arial"/>
              </a:rPr>
              <a:t> : If other models perform better, it does not seem to be used as a real-time model.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6"/>
          <p:cNvSpPr txBox="1">
            <a:spLocks noGrp="1"/>
          </p:cNvSpPr>
          <p:nvPr>
            <p:ph type="title"/>
          </p:nvPr>
        </p:nvSpPr>
        <p:spPr>
          <a:xfrm>
            <a:off x="481048" y="67736"/>
            <a:ext cx="7484834" cy="507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2800">
                <a:latin typeface="Arial"/>
                <a:ea typeface="Arial"/>
                <a:cs typeface="Arial"/>
                <a:sym typeface="Arial"/>
              </a:rPr>
              <a:t>Conclusion</a:t>
            </a:r>
            <a:endParaRPr sz="2800">
              <a:latin typeface="Arial"/>
              <a:ea typeface="Arial"/>
              <a:cs typeface="Arial"/>
              <a:sym typeface="Arial"/>
            </a:endParaRPr>
          </a:p>
        </p:txBody>
      </p:sp>
      <p:cxnSp>
        <p:nvCxnSpPr>
          <p:cNvPr id="368" name="Google Shape;368;p46"/>
          <p:cNvCxnSpPr/>
          <p:nvPr/>
        </p:nvCxnSpPr>
        <p:spPr>
          <a:xfrm>
            <a:off x="245275" y="596500"/>
            <a:ext cx="8648700" cy="3600"/>
          </a:xfrm>
          <a:prstGeom prst="straightConnector1">
            <a:avLst/>
          </a:prstGeom>
          <a:noFill/>
          <a:ln w="9525" cap="flat" cmpd="sng">
            <a:solidFill>
              <a:srgbClr val="FF0000"/>
            </a:solidFill>
            <a:prstDash val="solid"/>
            <a:round/>
            <a:headEnd type="none" w="sm" len="sm"/>
            <a:tailEnd type="none" w="sm" len="sm"/>
          </a:ln>
        </p:spPr>
      </p:cxnSp>
      <p:pic>
        <p:nvPicPr>
          <p:cNvPr id="369" name="Google Shape;369;p46"/>
          <p:cNvPicPr preferRelativeResize="0"/>
          <p:nvPr/>
        </p:nvPicPr>
        <p:blipFill rotWithShape="1">
          <a:blip r:embed="rId3">
            <a:alphaModFix/>
          </a:blip>
          <a:srcRect/>
          <a:stretch/>
        </p:blipFill>
        <p:spPr>
          <a:xfrm>
            <a:off x="8364300" y="92802"/>
            <a:ext cx="529681" cy="507300"/>
          </a:xfrm>
          <a:prstGeom prst="rect">
            <a:avLst/>
          </a:prstGeom>
          <a:noFill/>
          <a:ln>
            <a:noFill/>
          </a:ln>
        </p:spPr>
      </p:pic>
      <p:sp>
        <p:nvSpPr>
          <p:cNvPr id="370" name="Google Shape;370;p46"/>
          <p:cNvSpPr/>
          <p:nvPr/>
        </p:nvSpPr>
        <p:spPr>
          <a:xfrm>
            <a:off x="193481" y="210489"/>
            <a:ext cx="222637" cy="222637"/>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1" name="Google Shape;371;p46"/>
          <p:cNvSpPr/>
          <p:nvPr/>
        </p:nvSpPr>
        <p:spPr>
          <a:xfrm>
            <a:off x="630623" y="1281438"/>
            <a:ext cx="7921515" cy="58561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2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I got custom data which is </a:t>
            </a:r>
            <a:r>
              <a:rPr lang="en-US" sz="1400" b="0" i="0" u="none" strike="noStrike" cap="none">
                <a:solidFill>
                  <a:schemeClr val="dk1"/>
                </a:solidFill>
                <a:highlight>
                  <a:srgbClr val="FDFDFD"/>
                </a:highlight>
                <a:latin typeface="Arial"/>
                <a:ea typeface="Arial"/>
                <a:cs typeface="Arial"/>
                <a:sym typeface="Arial"/>
              </a:rPr>
              <a:t>suitable for the geographical characteristics of Korea and did segmentation labeling in person.</a:t>
            </a:r>
            <a:endParaRPr sz="1400" b="0" i="0" u="none" strike="noStrike" cap="none">
              <a:solidFill>
                <a:srgbClr val="000000"/>
              </a:solidFill>
              <a:latin typeface="Arial"/>
              <a:ea typeface="Arial"/>
              <a:cs typeface="Arial"/>
              <a:sym typeface="Arial"/>
            </a:endParaRPr>
          </a:p>
          <a:p>
            <a:pPr marL="285750" marR="0" lvl="0" indent="-285750" algn="l" rtl="0">
              <a:lnSpc>
                <a:spcPct val="12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I did comparison of methodology using my custom data with transfer learning.</a:t>
            </a:r>
            <a:endParaRPr sz="1400" b="0" i="0" u="none" strike="noStrike" cap="none">
              <a:solidFill>
                <a:srgbClr val="000000"/>
              </a:solidFill>
              <a:latin typeface="Arial"/>
              <a:ea typeface="Arial"/>
              <a:cs typeface="Arial"/>
              <a:sym typeface="Arial"/>
            </a:endParaRPr>
          </a:p>
        </p:txBody>
      </p:sp>
      <p:sp>
        <p:nvSpPr>
          <p:cNvPr id="372" name="Google Shape;372;p46"/>
          <p:cNvSpPr/>
          <p:nvPr/>
        </p:nvSpPr>
        <p:spPr>
          <a:xfrm>
            <a:off x="304799" y="829499"/>
            <a:ext cx="158889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Summary</a:t>
            </a:r>
            <a:endParaRPr sz="2400" b="1" i="0" u="none" strike="noStrike" cap="none">
              <a:solidFill>
                <a:srgbClr val="C00000"/>
              </a:solidFill>
              <a:latin typeface="Arial"/>
              <a:ea typeface="Arial"/>
              <a:cs typeface="Arial"/>
              <a:sym typeface="Arial"/>
            </a:endParaRPr>
          </a:p>
        </p:txBody>
      </p:sp>
      <p:sp>
        <p:nvSpPr>
          <p:cNvPr id="373" name="Google Shape;373;p46"/>
          <p:cNvSpPr/>
          <p:nvPr/>
        </p:nvSpPr>
        <p:spPr>
          <a:xfrm>
            <a:off x="304799" y="2131642"/>
            <a:ext cx="182614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Discussion</a:t>
            </a:r>
            <a:endParaRPr sz="2400" b="1" i="0" u="none" strike="noStrike" cap="none">
              <a:solidFill>
                <a:srgbClr val="C00000"/>
              </a:solidFill>
              <a:latin typeface="Arial"/>
              <a:ea typeface="Arial"/>
              <a:cs typeface="Arial"/>
              <a:sym typeface="Arial"/>
            </a:endParaRPr>
          </a:p>
        </p:txBody>
      </p:sp>
      <p:sp>
        <p:nvSpPr>
          <p:cNvPr id="374" name="Google Shape;374;p46"/>
          <p:cNvSpPr/>
          <p:nvPr/>
        </p:nvSpPr>
        <p:spPr>
          <a:xfrm>
            <a:off x="630623" y="2614061"/>
            <a:ext cx="7921515" cy="58561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2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There are cases where some outliers are not predicted completely.</a:t>
            </a:r>
            <a:endParaRPr sz="1400" b="0" i="0" u="none" strike="noStrike" cap="none">
              <a:solidFill>
                <a:srgbClr val="000000"/>
              </a:solidFill>
              <a:latin typeface="Arial"/>
              <a:ea typeface="Arial"/>
              <a:cs typeface="Arial"/>
              <a:sym typeface="Arial"/>
            </a:endParaRPr>
          </a:p>
          <a:p>
            <a:pPr marL="285750" marR="0" lvl="0" indent="-285750" algn="l" rtl="0">
              <a:lnSpc>
                <a:spcPct val="12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There are cases where some classes are not founded or confused.</a:t>
            </a:r>
            <a:endParaRPr sz="1400" b="1" i="0" u="none" strike="noStrike" cap="none">
              <a:solidFill>
                <a:srgbClr val="000000"/>
              </a:solidFill>
              <a:latin typeface="Arial"/>
              <a:ea typeface="Arial"/>
              <a:cs typeface="Arial"/>
              <a:sym typeface="Arial"/>
            </a:endParaRPr>
          </a:p>
        </p:txBody>
      </p:sp>
      <p:sp>
        <p:nvSpPr>
          <p:cNvPr id="375" name="Google Shape;375;p46"/>
          <p:cNvSpPr/>
          <p:nvPr/>
        </p:nvSpPr>
        <p:spPr>
          <a:xfrm>
            <a:off x="304799" y="3433785"/>
            <a:ext cx="2731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Future Directions</a:t>
            </a:r>
            <a:endParaRPr sz="2400" b="1" i="0" u="none" strike="noStrike" cap="none">
              <a:solidFill>
                <a:srgbClr val="C00000"/>
              </a:solidFill>
              <a:latin typeface="Arial"/>
              <a:ea typeface="Arial"/>
              <a:cs typeface="Arial"/>
              <a:sym typeface="Arial"/>
            </a:endParaRPr>
          </a:p>
        </p:txBody>
      </p:sp>
      <p:sp>
        <p:nvSpPr>
          <p:cNvPr id="376" name="Google Shape;376;p46"/>
          <p:cNvSpPr/>
          <p:nvPr/>
        </p:nvSpPr>
        <p:spPr>
          <a:xfrm>
            <a:off x="630623" y="3992439"/>
            <a:ext cx="7921500" cy="327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20000"/>
              </a:lnSpc>
              <a:spcBef>
                <a:spcPts val="0"/>
              </a:spcBef>
              <a:spcAft>
                <a:spcPts val="0"/>
              </a:spcAft>
              <a:buClr>
                <a:srgbClr val="000000"/>
              </a:buClr>
              <a:buSzPts val="1400"/>
              <a:buFont typeface="Noto Sans Symbols"/>
              <a:buChar char="▪"/>
            </a:pPr>
            <a:r>
              <a:rPr lang="en-US" sz="1400" b="0" i="0" u="none" strike="noStrike" cap="none">
                <a:solidFill>
                  <a:srgbClr val="000000"/>
                </a:solidFill>
                <a:latin typeface="Arial"/>
                <a:ea typeface="Arial"/>
                <a:cs typeface="Arial"/>
                <a:sym typeface="Arial"/>
              </a:rPr>
              <a:t>It needs more data for better semantic segmentation.</a:t>
            </a:r>
            <a:endParaRPr sz="1400" b="0" i="0" u="none" strike="noStrike" cap="none">
              <a:solidFill>
                <a:srgbClr val="000000"/>
              </a:solidFill>
              <a:latin typeface="Arial"/>
              <a:ea typeface="Arial"/>
              <a:cs typeface="Arial"/>
              <a:sym typeface="Arial"/>
            </a:endParaRPr>
          </a:p>
          <a:p>
            <a:pPr marL="285750" marR="0" lvl="0" indent="-285750" algn="l" rtl="0">
              <a:lnSpc>
                <a:spcPct val="12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Applying state of the art real time semantic segmentation algorithms.</a:t>
            </a:r>
            <a:endParaRPr sz="1400" b="0" i="0" u="none" strike="noStrike" cap="none">
              <a:solidFill>
                <a:srgbClr val="000000"/>
              </a:solidFill>
              <a:latin typeface="Arial"/>
              <a:ea typeface="Arial"/>
              <a:cs typeface="Arial"/>
              <a:sym typeface="Arial"/>
            </a:endParaRPr>
          </a:p>
          <a:p>
            <a:pPr marL="285750" marR="0" lvl="0" indent="-285750" algn="l" rtl="0">
              <a:lnSpc>
                <a:spcPct val="12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Reducing inference time using accurate and </a:t>
            </a:r>
            <a:r>
              <a:rPr lang="en-US" sz="1400" b="0" i="0" u="none" strike="noStrike" cap="none">
                <a:solidFill>
                  <a:schemeClr val="dk1"/>
                </a:solidFill>
                <a:highlight>
                  <a:srgbClr val="FDFDFD"/>
                </a:highlight>
                <a:latin typeface="Arial"/>
                <a:ea typeface="Arial"/>
                <a:cs typeface="Arial"/>
                <a:sym typeface="Arial"/>
              </a:rPr>
              <a:t>Lightweight network</a:t>
            </a:r>
            <a:endParaRPr sz="1400" b="0" i="0" u="none" strike="noStrike" cap="none">
              <a:solidFill>
                <a:srgbClr val="000000"/>
              </a:solidFill>
              <a:latin typeface="Arial"/>
              <a:ea typeface="Arial"/>
              <a:cs typeface="Arial"/>
              <a:sym typeface="Arial"/>
            </a:endParaRPr>
          </a:p>
        </p:txBody>
      </p:sp>
      <p:sp>
        <p:nvSpPr>
          <p:cNvPr id="377" name="Google Shape;377;p46"/>
          <p:cNvSpPr txBox="1">
            <a:spLocks noGrp="1"/>
          </p:cNvSpPr>
          <p:nvPr>
            <p:ph type="sldNum" idx="12"/>
          </p:nvPr>
        </p:nvSpPr>
        <p:spPr>
          <a:xfrm>
            <a:off x="7239000" y="4796696"/>
            <a:ext cx="1905000" cy="3429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chemeClr val="dk1"/>
              </a:buClr>
              <a:buSzPts val="1100"/>
              <a:buFont typeface="Gulim"/>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7"/>
          <p:cNvSpPr txBox="1">
            <a:spLocks noGrp="1"/>
          </p:cNvSpPr>
          <p:nvPr>
            <p:ph type="sldNum" idx="12"/>
          </p:nvPr>
        </p:nvSpPr>
        <p:spPr>
          <a:xfrm>
            <a:off x="7239000" y="4914900"/>
            <a:ext cx="1905000" cy="342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chemeClr val="dk1"/>
              </a:buClr>
              <a:buSzPts val="1100"/>
              <a:buFont typeface="Gulim"/>
              <a:buNone/>
            </a:pPr>
            <a:fld id="{00000000-1234-1234-1234-123412341234}" type="slidenum">
              <a:rPr lang="en-US"/>
              <a:t>19</a:t>
            </a:fld>
            <a:endParaRPr/>
          </a:p>
        </p:txBody>
      </p:sp>
      <p:sp>
        <p:nvSpPr>
          <p:cNvPr id="383" name="Google Shape;383;p47"/>
          <p:cNvSpPr txBox="1">
            <a:spLocks noGrp="1"/>
          </p:cNvSpPr>
          <p:nvPr>
            <p:ph type="title"/>
          </p:nvPr>
        </p:nvSpPr>
        <p:spPr>
          <a:xfrm>
            <a:off x="481048" y="67736"/>
            <a:ext cx="7484834" cy="507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2800">
                <a:latin typeface="Arial"/>
                <a:ea typeface="Arial"/>
                <a:cs typeface="Arial"/>
                <a:sym typeface="Arial"/>
              </a:rPr>
              <a:t>References</a:t>
            </a:r>
            <a:endParaRPr sz="2800">
              <a:latin typeface="Arial"/>
              <a:ea typeface="Arial"/>
              <a:cs typeface="Arial"/>
              <a:sym typeface="Arial"/>
            </a:endParaRPr>
          </a:p>
        </p:txBody>
      </p:sp>
      <p:cxnSp>
        <p:nvCxnSpPr>
          <p:cNvPr id="384" name="Google Shape;384;p47"/>
          <p:cNvCxnSpPr/>
          <p:nvPr/>
        </p:nvCxnSpPr>
        <p:spPr>
          <a:xfrm>
            <a:off x="245275" y="596500"/>
            <a:ext cx="8648700" cy="3600"/>
          </a:xfrm>
          <a:prstGeom prst="straightConnector1">
            <a:avLst/>
          </a:prstGeom>
          <a:noFill/>
          <a:ln w="9525" cap="flat" cmpd="sng">
            <a:solidFill>
              <a:srgbClr val="FF0000"/>
            </a:solidFill>
            <a:prstDash val="solid"/>
            <a:round/>
            <a:headEnd type="none" w="sm" len="sm"/>
            <a:tailEnd type="none" w="sm" len="sm"/>
          </a:ln>
        </p:spPr>
      </p:cxnSp>
      <p:pic>
        <p:nvPicPr>
          <p:cNvPr id="385" name="Google Shape;385;p47"/>
          <p:cNvPicPr preferRelativeResize="0"/>
          <p:nvPr/>
        </p:nvPicPr>
        <p:blipFill rotWithShape="1">
          <a:blip r:embed="rId3">
            <a:alphaModFix/>
          </a:blip>
          <a:srcRect/>
          <a:stretch/>
        </p:blipFill>
        <p:spPr>
          <a:xfrm>
            <a:off x="8364300" y="92802"/>
            <a:ext cx="529681" cy="507300"/>
          </a:xfrm>
          <a:prstGeom prst="rect">
            <a:avLst/>
          </a:prstGeom>
          <a:noFill/>
          <a:ln>
            <a:noFill/>
          </a:ln>
        </p:spPr>
      </p:pic>
      <p:sp>
        <p:nvSpPr>
          <p:cNvPr id="386" name="Google Shape;386;p47"/>
          <p:cNvSpPr/>
          <p:nvPr/>
        </p:nvSpPr>
        <p:spPr>
          <a:xfrm>
            <a:off x="193481" y="210489"/>
            <a:ext cx="222637" cy="222637"/>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7" name="Google Shape;387;p47"/>
          <p:cNvSpPr/>
          <p:nvPr/>
        </p:nvSpPr>
        <p:spPr>
          <a:xfrm>
            <a:off x="442775" y="1953606"/>
            <a:ext cx="7921500" cy="6159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[3] Hengshuang Zha,Xiaojuan Qi, Jianping Shi (2017) “</a:t>
            </a:r>
            <a:r>
              <a:rPr lang="en-US" sz="1400" b="1" i="0" u="none" strike="noStrike" cap="none">
                <a:solidFill>
                  <a:srgbClr val="000000"/>
                </a:solidFill>
                <a:latin typeface="Arial"/>
                <a:ea typeface="Arial"/>
                <a:cs typeface="Arial"/>
                <a:sym typeface="Arial"/>
              </a:rPr>
              <a:t>Pyramid Scene Parsing Network</a:t>
            </a:r>
            <a:r>
              <a:rPr lang="en-US" sz="1400" b="0" i="0" u="none" strike="noStrike" cap="none">
                <a:solidFill>
                  <a:srgbClr val="000000"/>
                </a:solidFill>
                <a:latin typeface="Arial"/>
                <a:ea typeface="Arial"/>
                <a:cs typeface="Arial"/>
                <a:sym typeface="Arial"/>
              </a:rPr>
              <a:t>”, arxiv.org/pdf/1612.01105</a:t>
            </a:r>
            <a:endParaRPr sz="1400" b="0" i="0" u="none" strike="noStrike" cap="none">
              <a:solidFill>
                <a:srgbClr val="000000"/>
              </a:solidFill>
              <a:latin typeface="Arial"/>
              <a:ea typeface="Arial"/>
              <a:cs typeface="Arial"/>
              <a:sym typeface="Arial"/>
            </a:endParaRPr>
          </a:p>
        </p:txBody>
      </p:sp>
      <p:sp>
        <p:nvSpPr>
          <p:cNvPr id="388" name="Google Shape;388;p47"/>
          <p:cNvSpPr/>
          <p:nvPr/>
        </p:nvSpPr>
        <p:spPr>
          <a:xfrm>
            <a:off x="442785" y="2597088"/>
            <a:ext cx="7921500" cy="8679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[4] Liang-Chieh Chen, Yukun Zhu, George Papandreou, Florian Schroff, and Hartwig Adam, (2018)</a:t>
            </a:r>
            <a:r>
              <a:rPr lang="en-US" sz="1400" b="1" i="0" u="none" strike="noStrike" cap="none">
                <a:solidFill>
                  <a:srgbClr val="000000"/>
                </a:solidFill>
                <a:latin typeface="Arial"/>
                <a:ea typeface="Arial"/>
                <a:cs typeface="Arial"/>
                <a:sym typeface="Arial"/>
              </a:rPr>
              <a:t> “Encoder-Decoder with Atrous Separable Convolution for Semantic Image Segmentation”,</a:t>
            </a:r>
            <a:r>
              <a:rPr lang="en-US" sz="1400" b="0" i="0" u="none" strike="noStrike" cap="none">
                <a:solidFill>
                  <a:srgbClr val="000000"/>
                </a:solidFill>
                <a:latin typeface="Arial"/>
                <a:ea typeface="Arial"/>
                <a:cs typeface="Arial"/>
                <a:sym typeface="Arial"/>
              </a:rPr>
              <a:t> arXiv:1802.02611v3</a:t>
            </a:r>
            <a:endParaRPr sz="1400" b="0" i="0" u="none" strike="noStrike" cap="none">
              <a:solidFill>
                <a:srgbClr val="000000"/>
              </a:solidFill>
              <a:latin typeface="Arial"/>
              <a:ea typeface="Arial"/>
              <a:cs typeface="Arial"/>
              <a:sym typeface="Arial"/>
            </a:endParaRPr>
          </a:p>
        </p:txBody>
      </p:sp>
      <p:sp>
        <p:nvSpPr>
          <p:cNvPr id="389" name="Google Shape;389;p47"/>
          <p:cNvSpPr/>
          <p:nvPr/>
        </p:nvSpPr>
        <p:spPr>
          <a:xfrm>
            <a:off x="442785" y="3492570"/>
            <a:ext cx="7921500" cy="517932"/>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[5] Zongwei Zhou, Md Mahfuzur Rahman Siddiquee, Nima Tajbakhsh, and Jianming Liang (2018) </a:t>
            </a:r>
            <a:r>
              <a:rPr lang="en-US" sz="1400" b="1" i="0" u="none" strike="noStrike" cap="none">
                <a:solidFill>
                  <a:srgbClr val="000000"/>
                </a:solidFill>
                <a:latin typeface="Arial"/>
                <a:ea typeface="Arial"/>
                <a:cs typeface="Arial"/>
                <a:sym typeface="Arial"/>
              </a:rPr>
              <a:t>“UNet++: A Nested U-Net Architecture for Medical Image Segmentation”</a:t>
            </a:r>
            <a:r>
              <a:rPr lang="en-US" sz="1400" b="0" i="0" u="none" strike="noStrike" cap="none">
                <a:solidFill>
                  <a:srgbClr val="000000"/>
                </a:solidFill>
                <a:latin typeface="Arial"/>
                <a:ea typeface="Arial"/>
                <a:cs typeface="Arial"/>
                <a:sym typeface="Arial"/>
              </a:rPr>
              <a:t>, arXiv:1807.10165v1</a:t>
            </a:r>
            <a:endParaRPr sz="1400" b="0" i="0" u="none" strike="noStrike" cap="none">
              <a:solidFill>
                <a:srgbClr val="000000"/>
              </a:solidFill>
              <a:latin typeface="Arial"/>
              <a:ea typeface="Arial"/>
              <a:cs typeface="Arial"/>
              <a:sym typeface="Arial"/>
            </a:endParaRPr>
          </a:p>
        </p:txBody>
      </p:sp>
      <p:sp>
        <p:nvSpPr>
          <p:cNvPr id="390" name="Google Shape;390;p47"/>
          <p:cNvSpPr/>
          <p:nvPr/>
        </p:nvSpPr>
        <p:spPr>
          <a:xfrm>
            <a:off x="442775" y="700524"/>
            <a:ext cx="7921500" cy="6159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 Jonathan Long, Evan Shelhamer, Trevor Darrell  </a:t>
            </a:r>
            <a:r>
              <a:rPr lang="en-US" sz="1400" b="1" i="0" u="none" strike="noStrike" cap="none">
                <a:solidFill>
                  <a:srgbClr val="000000"/>
                </a:solidFill>
                <a:latin typeface="Arial"/>
                <a:ea typeface="Arial"/>
                <a:cs typeface="Arial"/>
                <a:sym typeface="Arial"/>
              </a:rPr>
              <a:t>“Fully Convolutional Networks for Semantic Segmentation” </a:t>
            </a:r>
            <a:r>
              <a:rPr lang="en-US" sz="1400" b="0" i="0" u="none" strike="noStrike" cap="none">
                <a:solidFill>
                  <a:srgbClr val="000000"/>
                </a:solidFill>
                <a:latin typeface="Arial"/>
                <a:ea typeface="Arial"/>
                <a:cs typeface="Arial"/>
                <a:sym typeface="Arial"/>
              </a:rPr>
              <a:t>, In CVPR 2015</a:t>
            </a:r>
            <a:endParaRPr sz="1400" b="0" i="0" u="none" strike="noStrike" cap="none">
              <a:solidFill>
                <a:srgbClr val="000000"/>
              </a:solidFill>
              <a:latin typeface="Arial"/>
              <a:ea typeface="Arial"/>
              <a:cs typeface="Arial"/>
              <a:sym typeface="Arial"/>
            </a:endParaRPr>
          </a:p>
        </p:txBody>
      </p:sp>
      <p:sp>
        <p:nvSpPr>
          <p:cNvPr id="391" name="Google Shape;391;p47"/>
          <p:cNvSpPr/>
          <p:nvPr/>
        </p:nvSpPr>
        <p:spPr>
          <a:xfrm>
            <a:off x="442775" y="1310124"/>
            <a:ext cx="7921500" cy="6159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 Olaf Ronneberger, Philipp Fischer, Thomas Brox  </a:t>
            </a:r>
            <a:r>
              <a:rPr lang="en-US" sz="1400" b="1" i="0" u="none" strike="noStrike" cap="none">
                <a:solidFill>
                  <a:srgbClr val="000000"/>
                </a:solidFill>
                <a:latin typeface="Arial"/>
                <a:ea typeface="Arial"/>
                <a:cs typeface="Arial"/>
                <a:sym typeface="Arial"/>
              </a:rPr>
              <a:t>“U-Net: Convolutional Networks for Biomedical Image Segmentation” </a:t>
            </a:r>
            <a:r>
              <a:rPr lang="en-US" sz="1400" b="0" i="0" u="none" strike="noStrike" cap="none">
                <a:solidFill>
                  <a:srgbClr val="000000"/>
                </a:solidFill>
                <a:latin typeface="Arial"/>
                <a:ea typeface="Arial"/>
                <a:cs typeface="Arial"/>
                <a:sym typeface="Arial"/>
              </a:rPr>
              <a:t>, arXiv:1505.04597v1</a:t>
            </a:r>
            <a:endParaRPr sz="1400" b="0" i="0" u="none" strike="noStrike" cap="none">
              <a:solidFill>
                <a:srgbClr val="000000"/>
              </a:solidFill>
              <a:latin typeface="Arial"/>
              <a:ea typeface="Arial"/>
              <a:cs typeface="Arial"/>
              <a:sym typeface="Arial"/>
            </a:endParaRPr>
          </a:p>
        </p:txBody>
      </p:sp>
      <p:sp>
        <p:nvSpPr>
          <p:cNvPr id="392" name="Google Shape;392;p47"/>
          <p:cNvSpPr/>
          <p:nvPr/>
        </p:nvSpPr>
        <p:spPr>
          <a:xfrm>
            <a:off x="442775" y="4038084"/>
            <a:ext cx="7921500" cy="6159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[6] Mao, Wei, et al.</a:t>
            </a:r>
            <a:r>
              <a:rPr lang="en-US" sz="1400" b="1" i="0" u="none" strike="noStrike" cap="none">
                <a:solidFill>
                  <a:srgbClr val="000000"/>
                </a:solidFill>
                <a:latin typeface="Arial"/>
                <a:ea typeface="Arial"/>
                <a:cs typeface="Arial"/>
                <a:sym typeface="Arial"/>
              </a:rPr>
              <a:t> "Can we cover navigational perception needs of the visually impaired by panoptic segmentation?."</a:t>
            </a:r>
            <a:r>
              <a:rPr lang="en-US" sz="1400" b="0" i="0" u="none" strike="noStrike" cap="none">
                <a:solidFill>
                  <a:srgbClr val="000000"/>
                </a:solidFill>
                <a:latin typeface="Arial"/>
                <a:ea typeface="Arial"/>
                <a:cs typeface="Arial"/>
                <a:sym typeface="Arial"/>
              </a:rPr>
              <a:t> arXiv preprint arXiv:2007.10202 (2020).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geab7143131_2_2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2</a:t>
            </a:fld>
            <a:endParaRPr/>
          </a:p>
        </p:txBody>
      </p:sp>
      <p:sp>
        <p:nvSpPr>
          <p:cNvPr id="67" name="Google Shape;67;geab7143131_2_294"/>
          <p:cNvSpPr/>
          <p:nvPr/>
        </p:nvSpPr>
        <p:spPr>
          <a:xfrm>
            <a:off x="245160" y="596520"/>
            <a:ext cx="8648262" cy="3240"/>
          </a:xfrm>
          <a:custGeom>
            <a:avLst/>
            <a:gdLst/>
            <a:ahLst/>
            <a:cxnLst/>
            <a:rect l="l" t="t" r="r" b="b"/>
            <a:pathLst>
              <a:path w="21600" h="21600" extrusionOk="0">
                <a:moveTo>
                  <a:pt x="0" y="0"/>
                </a:moveTo>
                <a:lnTo>
                  <a:pt x="21600" y="21600"/>
                </a:lnTo>
              </a:path>
            </a:pathLst>
          </a:custGeom>
          <a:noFill/>
          <a:ln w="9525" cap="flat" cmpd="sng">
            <a:solidFill>
              <a:srgbClr val="FF0000"/>
            </a:solidFill>
            <a:prstDash val="solid"/>
            <a:round/>
            <a:headEnd type="none" w="sm" len="sm"/>
            <a:tailEnd type="none" w="sm" len="sm"/>
          </a:ln>
        </p:spPr>
      </p:sp>
      <p:pic>
        <p:nvPicPr>
          <p:cNvPr id="68" name="Google Shape;68;geab7143131_2_294"/>
          <p:cNvPicPr preferRelativeResize="0"/>
          <p:nvPr/>
        </p:nvPicPr>
        <p:blipFill rotWithShape="1">
          <a:blip r:embed="rId3">
            <a:alphaModFix/>
          </a:blip>
          <a:srcRect/>
          <a:stretch/>
        </p:blipFill>
        <p:spPr>
          <a:xfrm>
            <a:off x="8364240" y="92880"/>
            <a:ext cx="529200" cy="506880"/>
          </a:xfrm>
          <a:prstGeom prst="rect">
            <a:avLst/>
          </a:prstGeom>
          <a:noFill/>
          <a:ln>
            <a:noFill/>
          </a:ln>
        </p:spPr>
      </p:pic>
      <p:sp>
        <p:nvSpPr>
          <p:cNvPr id="69" name="Google Shape;69;geab7143131_2_294"/>
          <p:cNvSpPr/>
          <p:nvPr/>
        </p:nvSpPr>
        <p:spPr>
          <a:xfrm>
            <a:off x="193320" y="210600"/>
            <a:ext cx="222000" cy="22200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geab7143131_2_294"/>
          <p:cNvSpPr txBox="1"/>
          <p:nvPr/>
        </p:nvSpPr>
        <p:spPr>
          <a:xfrm>
            <a:off x="481048" y="67736"/>
            <a:ext cx="7484700" cy="5073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Internship Program</a:t>
            </a:r>
            <a:endParaRPr sz="2800" b="0" i="0" u="none" strike="noStrike" cap="none">
              <a:solidFill>
                <a:srgbClr val="000000"/>
              </a:solidFill>
              <a:latin typeface="Arial"/>
              <a:ea typeface="Arial"/>
              <a:cs typeface="Arial"/>
              <a:sym typeface="Arial"/>
            </a:endParaRPr>
          </a:p>
        </p:txBody>
      </p:sp>
      <p:sp>
        <p:nvSpPr>
          <p:cNvPr id="71" name="Google Shape;71;geab7143131_2_294"/>
          <p:cNvSpPr/>
          <p:nvPr/>
        </p:nvSpPr>
        <p:spPr>
          <a:xfrm>
            <a:off x="262800" y="845160"/>
            <a:ext cx="58191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Arial"/>
                <a:ea typeface="Arial"/>
                <a:cs typeface="Arial"/>
                <a:sym typeface="Arial"/>
              </a:rPr>
              <a:t>Program Overview</a:t>
            </a:r>
            <a:endParaRPr sz="2200" b="0" i="0" u="none" strike="noStrike" cap="none">
              <a:solidFill>
                <a:srgbClr val="000000"/>
              </a:solidFill>
              <a:latin typeface="Arial"/>
              <a:ea typeface="Arial"/>
              <a:cs typeface="Arial"/>
              <a:sym typeface="Arial"/>
            </a:endParaRPr>
          </a:p>
        </p:txBody>
      </p:sp>
      <p:sp>
        <p:nvSpPr>
          <p:cNvPr id="72" name="Google Shape;72;geab7143131_2_294"/>
          <p:cNvSpPr/>
          <p:nvPr/>
        </p:nvSpPr>
        <p:spPr>
          <a:xfrm>
            <a:off x="557142" y="3281298"/>
            <a:ext cx="44607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Internship Contents</a:t>
            </a:r>
            <a:endParaRPr sz="2200" b="1" i="0" u="none" strike="noStrike" cap="none">
              <a:solidFill>
                <a:srgbClr val="000000"/>
              </a:solidFill>
              <a:latin typeface="Arial"/>
              <a:ea typeface="Arial"/>
              <a:cs typeface="Arial"/>
              <a:sym typeface="Arial"/>
            </a:endParaRPr>
          </a:p>
        </p:txBody>
      </p:sp>
      <p:sp>
        <p:nvSpPr>
          <p:cNvPr id="73" name="Google Shape;73;geab7143131_2_294"/>
          <p:cNvSpPr/>
          <p:nvPr/>
        </p:nvSpPr>
        <p:spPr>
          <a:xfrm>
            <a:off x="34200" y="3834075"/>
            <a:ext cx="8158200" cy="322800"/>
          </a:xfrm>
          <a:prstGeom prst="rect">
            <a:avLst/>
          </a:prstGeom>
          <a:noFill/>
          <a:ln>
            <a:noFill/>
          </a:ln>
        </p:spPr>
        <p:txBody>
          <a:bodyPr spcFirstLastPara="1" wrap="square" lIns="90000" tIns="45000" rIns="90000" bIns="45000" anchor="t" anchorCtr="0">
            <a:noAutofit/>
          </a:bodyPr>
          <a:lstStyle/>
          <a:p>
            <a:pPr marL="914400" marR="0" lvl="1" indent="-330200" algn="l" rtl="0">
              <a:lnSpc>
                <a:spcPct val="115000"/>
              </a:lnSpc>
              <a:spcBef>
                <a:spcPts val="0"/>
              </a:spcBef>
              <a:spcAft>
                <a:spcPts val="0"/>
              </a:spcAft>
              <a:buClr>
                <a:srgbClr val="C00000"/>
              </a:buClr>
              <a:buSzPts val="1600"/>
              <a:buFont typeface="Arial"/>
              <a:buChar char="▪"/>
            </a:pPr>
            <a:r>
              <a:rPr lang="en-US" sz="1600" b="0" i="0" u="none" strike="noStrike" cap="none">
                <a:solidFill>
                  <a:srgbClr val="C00000"/>
                </a:solidFill>
                <a:highlight>
                  <a:srgbClr val="FDFDFD"/>
                </a:highlight>
                <a:latin typeface="Arial"/>
                <a:ea typeface="Arial"/>
                <a:cs typeface="Arial"/>
                <a:sym typeface="Arial"/>
              </a:rPr>
              <a:t>Development of a vision system for wearable robots</a:t>
            </a:r>
            <a:endParaRPr sz="1600" b="0" i="0" u="none" strike="noStrike" cap="none">
              <a:solidFill>
                <a:srgbClr val="C00000"/>
              </a:solidFill>
              <a:highlight>
                <a:srgbClr val="FDFDFD"/>
              </a:highlight>
              <a:latin typeface="Arial"/>
              <a:ea typeface="Arial"/>
              <a:cs typeface="Arial"/>
              <a:sym typeface="Arial"/>
            </a:endParaRPr>
          </a:p>
          <a:p>
            <a:pPr marL="914400" marR="0" lvl="1" indent="-330200" algn="l" rtl="0">
              <a:lnSpc>
                <a:spcPct val="115000"/>
              </a:lnSpc>
              <a:spcBef>
                <a:spcPts val="0"/>
              </a:spcBef>
              <a:spcAft>
                <a:spcPts val="0"/>
              </a:spcAft>
              <a:buClr>
                <a:schemeClr val="dk1"/>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Development of Crop Growth Information Analysis Technology Using Horticultural Robots</a:t>
            </a:r>
            <a:endParaRPr sz="1600" b="0" i="0" u="none" strike="noStrike" cap="none">
              <a:solidFill>
                <a:schemeClr val="dk1"/>
              </a:solidFill>
              <a:highlight>
                <a:srgbClr val="FDFDFD"/>
              </a:highlight>
              <a:latin typeface="Arial"/>
              <a:ea typeface="Arial"/>
              <a:cs typeface="Arial"/>
              <a:sym typeface="Arial"/>
            </a:endParaRPr>
          </a:p>
          <a:p>
            <a:pPr marL="914400" marR="0" lvl="1" indent="-330200" algn="l" rtl="0">
              <a:lnSpc>
                <a:spcPct val="115000"/>
              </a:lnSpc>
              <a:spcBef>
                <a:spcPts val="0"/>
              </a:spcBef>
              <a:spcAft>
                <a:spcPts val="0"/>
              </a:spcAft>
              <a:buClr>
                <a:schemeClr val="dk1"/>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Development of a quarantine robot Or ZiPSA Robot</a:t>
            </a:r>
            <a:endParaRPr sz="1600" b="0" i="0" u="none" strike="noStrike" cap="none">
              <a:solidFill>
                <a:schemeClr val="dk1"/>
              </a:solidFill>
              <a:highlight>
                <a:srgbClr val="FDFDFD"/>
              </a:highlight>
              <a:latin typeface="Arial"/>
              <a:ea typeface="Arial"/>
              <a:cs typeface="Arial"/>
              <a:sym typeface="Arial"/>
            </a:endParaRPr>
          </a:p>
          <a:p>
            <a:pPr marL="359" marR="0" lvl="6" indent="0" algn="l" rtl="0">
              <a:lnSpc>
                <a:spcPct val="12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74" name="Google Shape;74;geab7143131_2_294"/>
          <p:cNvSpPr/>
          <p:nvPr/>
        </p:nvSpPr>
        <p:spPr>
          <a:xfrm>
            <a:off x="557142" y="1376298"/>
            <a:ext cx="44607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Internship Objective</a:t>
            </a:r>
            <a:endParaRPr sz="2200" b="1" i="0" u="none" strike="noStrike" cap="none">
              <a:solidFill>
                <a:srgbClr val="000000"/>
              </a:solidFill>
              <a:latin typeface="Arial"/>
              <a:ea typeface="Arial"/>
              <a:cs typeface="Arial"/>
              <a:sym typeface="Arial"/>
            </a:endParaRPr>
          </a:p>
        </p:txBody>
      </p:sp>
      <p:sp>
        <p:nvSpPr>
          <p:cNvPr id="75" name="Google Shape;75;geab7143131_2_294"/>
          <p:cNvSpPr/>
          <p:nvPr/>
        </p:nvSpPr>
        <p:spPr>
          <a:xfrm>
            <a:off x="34200" y="1852875"/>
            <a:ext cx="8516700" cy="322800"/>
          </a:xfrm>
          <a:prstGeom prst="rect">
            <a:avLst/>
          </a:prstGeom>
          <a:noFill/>
          <a:ln>
            <a:noFill/>
          </a:ln>
        </p:spPr>
        <p:txBody>
          <a:bodyPr spcFirstLastPara="1" wrap="square" lIns="90000" tIns="45000" rIns="90000" bIns="45000" anchor="t" anchorCtr="0">
            <a:noAutofit/>
          </a:bodyPr>
          <a:lstStyle/>
          <a:p>
            <a:pPr marL="914400" marR="0" lvl="1" indent="-330200" algn="l" rtl="0">
              <a:lnSpc>
                <a:spcPct val="115000"/>
              </a:lnSpc>
              <a:spcBef>
                <a:spcPts val="0"/>
              </a:spcBef>
              <a:spcAft>
                <a:spcPts val="0"/>
              </a:spcAft>
              <a:buClr>
                <a:srgbClr val="000000"/>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Learning that actually applies the theory learned in school to social situations.</a:t>
            </a:r>
            <a:endParaRPr sz="1600" b="0" i="0" u="none" strike="noStrike" cap="none">
              <a:solidFill>
                <a:schemeClr val="dk1"/>
              </a:solidFill>
              <a:highlight>
                <a:srgbClr val="FDFDFD"/>
              </a:highlight>
              <a:latin typeface="Arial"/>
              <a:ea typeface="Arial"/>
              <a:cs typeface="Arial"/>
              <a:sym typeface="Arial"/>
            </a:endParaRPr>
          </a:p>
          <a:p>
            <a:pPr marL="359" marR="0" lvl="6" indent="0" algn="l" rtl="0">
              <a:lnSpc>
                <a:spcPct val="12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76" name="Google Shape;76;geab7143131_2_294"/>
          <p:cNvSpPr/>
          <p:nvPr/>
        </p:nvSpPr>
        <p:spPr>
          <a:xfrm>
            <a:off x="557142" y="2366898"/>
            <a:ext cx="44607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Internship Period</a:t>
            </a:r>
            <a:endParaRPr sz="2200" b="1" i="0" u="none" strike="noStrike" cap="none">
              <a:solidFill>
                <a:srgbClr val="000000"/>
              </a:solidFill>
              <a:latin typeface="Arial"/>
              <a:ea typeface="Arial"/>
              <a:cs typeface="Arial"/>
              <a:sym typeface="Arial"/>
            </a:endParaRPr>
          </a:p>
        </p:txBody>
      </p:sp>
      <p:sp>
        <p:nvSpPr>
          <p:cNvPr id="77" name="Google Shape;77;geab7143131_2_294"/>
          <p:cNvSpPr/>
          <p:nvPr/>
        </p:nvSpPr>
        <p:spPr>
          <a:xfrm>
            <a:off x="34200" y="2843475"/>
            <a:ext cx="8516700" cy="322800"/>
          </a:xfrm>
          <a:prstGeom prst="rect">
            <a:avLst/>
          </a:prstGeom>
          <a:noFill/>
          <a:ln>
            <a:noFill/>
          </a:ln>
        </p:spPr>
        <p:txBody>
          <a:bodyPr spcFirstLastPara="1" wrap="square" lIns="90000" tIns="45000" rIns="90000" bIns="45000" anchor="t" anchorCtr="0">
            <a:noAutofit/>
          </a:bodyPr>
          <a:lstStyle/>
          <a:p>
            <a:pPr marL="914400" marR="0" lvl="1" indent="-330200" algn="l" rtl="0">
              <a:lnSpc>
                <a:spcPct val="115000"/>
              </a:lnSpc>
              <a:spcBef>
                <a:spcPts val="0"/>
              </a:spcBef>
              <a:spcAft>
                <a:spcPts val="0"/>
              </a:spcAft>
              <a:buClr>
                <a:srgbClr val="000000"/>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2021-07-01 ~ 2021-08-27</a:t>
            </a:r>
            <a:endParaRPr sz="1600" b="0" i="0" u="none" strike="noStrike" cap="none">
              <a:solidFill>
                <a:schemeClr val="dk1"/>
              </a:solidFill>
              <a:highlight>
                <a:srgbClr val="FDFDFD"/>
              </a:highlight>
              <a:latin typeface="Arial"/>
              <a:ea typeface="Arial"/>
              <a:cs typeface="Arial"/>
              <a:sym typeface="Arial"/>
            </a:endParaRPr>
          </a:p>
          <a:p>
            <a:pPr marL="359" marR="0" lvl="6" indent="0" algn="l" rtl="0">
              <a:lnSpc>
                <a:spcPct val="12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359" marR="0" lvl="6" indent="0" algn="l" rtl="0">
              <a:lnSpc>
                <a:spcPct val="120000"/>
              </a:lnSpc>
              <a:spcBef>
                <a:spcPts val="0"/>
              </a:spcBef>
              <a:spcAft>
                <a:spcPts val="0"/>
              </a:spcAft>
              <a:buClr>
                <a:srgbClr val="000000"/>
              </a:buClr>
              <a:buSzPts val="1800"/>
              <a:buFont typeface="Arial"/>
              <a:buNone/>
            </a:pPr>
            <a:endParaRPr sz="1800" b="0" i="0" u="none" strike="noStrike" cap="none">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eab7143131_2_577"/>
          <p:cNvSpPr txBox="1">
            <a:spLocks noGrp="1"/>
          </p:cNvSpPr>
          <p:nvPr>
            <p:ph type="sldNum" idx="12"/>
          </p:nvPr>
        </p:nvSpPr>
        <p:spPr>
          <a:xfrm>
            <a:off x="7239000" y="4914900"/>
            <a:ext cx="1905000" cy="342900"/>
          </a:xfrm>
          <a:prstGeom prst="rect">
            <a:avLst/>
          </a:prstGeom>
          <a:noFill/>
          <a:ln>
            <a:noFill/>
          </a:ln>
        </p:spPr>
        <p:txBody>
          <a:bodyPr spcFirstLastPara="1" wrap="square" lIns="68575" tIns="34275" rIns="68575" bIns="34275" anchor="t" anchorCtr="0">
            <a:noAutofit/>
          </a:bodyPr>
          <a:lstStyle/>
          <a:p>
            <a:pPr marL="0" lvl="0" indent="0" algn="r" rtl="0">
              <a:lnSpc>
                <a:spcPct val="100000"/>
              </a:lnSpc>
              <a:spcBef>
                <a:spcPts val="0"/>
              </a:spcBef>
              <a:spcAft>
                <a:spcPts val="0"/>
              </a:spcAft>
              <a:buClr>
                <a:schemeClr val="dk1"/>
              </a:buClr>
              <a:buSzPts val="1100"/>
              <a:buFont typeface="Gulim"/>
              <a:buNone/>
            </a:pPr>
            <a:fld id="{00000000-1234-1234-1234-123412341234}" type="slidenum">
              <a:rPr lang="en-US"/>
              <a:t>20</a:t>
            </a:fld>
            <a:endParaRPr/>
          </a:p>
        </p:txBody>
      </p:sp>
      <p:sp>
        <p:nvSpPr>
          <p:cNvPr id="398" name="Google Shape;398;geab7143131_2_577"/>
          <p:cNvSpPr txBox="1">
            <a:spLocks noGrp="1"/>
          </p:cNvSpPr>
          <p:nvPr>
            <p:ph type="title"/>
          </p:nvPr>
        </p:nvSpPr>
        <p:spPr>
          <a:xfrm>
            <a:off x="481048" y="67736"/>
            <a:ext cx="7484700" cy="507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1100"/>
              <a:buNone/>
            </a:pPr>
            <a:r>
              <a:rPr lang="en-US" sz="2800">
                <a:latin typeface="Arial"/>
                <a:ea typeface="Arial"/>
                <a:cs typeface="Arial"/>
                <a:sym typeface="Arial"/>
              </a:rPr>
              <a:t>References</a:t>
            </a:r>
            <a:endParaRPr sz="2800">
              <a:latin typeface="Arial"/>
              <a:ea typeface="Arial"/>
              <a:cs typeface="Arial"/>
              <a:sym typeface="Arial"/>
            </a:endParaRPr>
          </a:p>
        </p:txBody>
      </p:sp>
      <p:cxnSp>
        <p:nvCxnSpPr>
          <p:cNvPr id="399" name="Google Shape;399;geab7143131_2_577"/>
          <p:cNvCxnSpPr/>
          <p:nvPr/>
        </p:nvCxnSpPr>
        <p:spPr>
          <a:xfrm>
            <a:off x="245275" y="596500"/>
            <a:ext cx="8648700" cy="3600"/>
          </a:xfrm>
          <a:prstGeom prst="straightConnector1">
            <a:avLst/>
          </a:prstGeom>
          <a:noFill/>
          <a:ln w="9525" cap="flat" cmpd="sng">
            <a:solidFill>
              <a:srgbClr val="FF0000"/>
            </a:solidFill>
            <a:prstDash val="solid"/>
            <a:round/>
            <a:headEnd type="none" w="sm" len="sm"/>
            <a:tailEnd type="none" w="sm" len="sm"/>
          </a:ln>
        </p:spPr>
      </p:cxnSp>
      <p:pic>
        <p:nvPicPr>
          <p:cNvPr id="400" name="Google Shape;400;geab7143131_2_577"/>
          <p:cNvPicPr preferRelativeResize="0"/>
          <p:nvPr/>
        </p:nvPicPr>
        <p:blipFill rotWithShape="1">
          <a:blip r:embed="rId3">
            <a:alphaModFix/>
          </a:blip>
          <a:srcRect/>
          <a:stretch/>
        </p:blipFill>
        <p:spPr>
          <a:xfrm>
            <a:off x="8364300" y="92802"/>
            <a:ext cx="529681" cy="507300"/>
          </a:xfrm>
          <a:prstGeom prst="rect">
            <a:avLst/>
          </a:prstGeom>
          <a:noFill/>
          <a:ln>
            <a:noFill/>
          </a:ln>
        </p:spPr>
      </p:pic>
      <p:sp>
        <p:nvSpPr>
          <p:cNvPr id="401" name="Google Shape;401;geab7143131_2_577"/>
          <p:cNvSpPr/>
          <p:nvPr/>
        </p:nvSpPr>
        <p:spPr>
          <a:xfrm>
            <a:off x="193481" y="210489"/>
            <a:ext cx="222600" cy="22260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2" name="Google Shape;402;geab7143131_2_577"/>
          <p:cNvSpPr/>
          <p:nvPr/>
        </p:nvSpPr>
        <p:spPr>
          <a:xfrm>
            <a:off x="442775" y="1919724"/>
            <a:ext cx="7921500" cy="6159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[9] Lin, Yimin, et al.</a:t>
            </a:r>
            <a:r>
              <a:rPr lang="en-US" sz="1400" b="1" i="0" u="none" strike="noStrike" cap="none">
                <a:solidFill>
                  <a:srgbClr val="000000"/>
                </a:solidFill>
                <a:latin typeface="Arial"/>
                <a:ea typeface="Arial"/>
                <a:cs typeface="Arial"/>
                <a:sym typeface="Arial"/>
              </a:rPr>
              <a:t> "Deep learning based wearable assistive system for visually impaired people." </a:t>
            </a:r>
            <a:r>
              <a:rPr lang="en-US" sz="1400" b="0" i="0" u="none" strike="noStrike" cap="none">
                <a:solidFill>
                  <a:srgbClr val="000000"/>
                </a:solidFill>
                <a:latin typeface="Arial"/>
                <a:ea typeface="Arial"/>
                <a:cs typeface="Arial"/>
                <a:sym typeface="Arial"/>
              </a:rPr>
              <a:t>Proceedings of the IEEE/CVF International Conference on Computer Vision Workshops. 2019.</a:t>
            </a:r>
            <a:endParaRPr sz="1400" b="0" i="0" u="none" strike="noStrike" cap="none">
              <a:solidFill>
                <a:srgbClr val="000000"/>
              </a:solidFill>
              <a:latin typeface="Arial"/>
              <a:ea typeface="Arial"/>
              <a:cs typeface="Arial"/>
              <a:sym typeface="Arial"/>
            </a:endParaRPr>
          </a:p>
        </p:txBody>
      </p:sp>
      <p:sp>
        <p:nvSpPr>
          <p:cNvPr id="403" name="Google Shape;403;geab7143131_2_577"/>
          <p:cNvSpPr/>
          <p:nvPr/>
        </p:nvSpPr>
        <p:spPr>
          <a:xfrm>
            <a:off x="442775" y="2757924"/>
            <a:ext cx="7921500" cy="7011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[10] Tsung-Yi Lin, Piotr Dollar´ , Ross Girshick , Kaiming He, Bharath Hariharan, and Serge Belongie(2017) </a:t>
            </a:r>
            <a:r>
              <a:rPr lang="en-US" sz="1400" b="1" i="0" u="none" strike="noStrike" cap="none">
                <a:solidFill>
                  <a:srgbClr val="000000"/>
                </a:solidFill>
                <a:latin typeface="Arial"/>
                <a:ea typeface="Arial"/>
                <a:cs typeface="Arial"/>
                <a:sym typeface="Arial"/>
              </a:rPr>
              <a:t>“Feature Pyramid Networks for Object Detection”</a:t>
            </a:r>
            <a:r>
              <a:rPr lang="en-US" sz="1400" b="0" i="0" u="none" strike="noStrike" cap="none">
                <a:solidFill>
                  <a:srgbClr val="000000"/>
                </a:solidFill>
                <a:latin typeface="Arial"/>
                <a:ea typeface="Arial"/>
                <a:cs typeface="Arial"/>
                <a:sym typeface="Arial"/>
              </a:rPr>
              <a:t>, arXiv:1612.03144v2</a:t>
            </a:r>
            <a:endParaRPr sz="1400" b="0" i="0" u="none" strike="noStrike" cap="none">
              <a:solidFill>
                <a:srgbClr val="000000"/>
              </a:solidFill>
              <a:latin typeface="Arial"/>
              <a:ea typeface="Arial"/>
              <a:cs typeface="Arial"/>
              <a:sym typeface="Arial"/>
            </a:endParaRPr>
          </a:p>
        </p:txBody>
      </p:sp>
      <p:sp>
        <p:nvSpPr>
          <p:cNvPr id="404" name="Google Shape;404;geab7143131_2_577"/>
          <p:cNvSpPr/>
          <p:nvPr/>
        </p:nvSpPr>
        <p:spPr>
          <a:xfrm>
            <a:off x="442775" y="700524"/>
            <a:ext cx="7921500" cy="6159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[7] Yang, Kailun, et al. "</a:t>
            </a:r>
            <a:r>
              <a:rPr lang="en-US" sz="1400" b="1" i="0" u="none" strike="noStrike" cap="none">
                <a:solidFill>
                  <a:srgbClr val="000000"/>
                </a:solidFill>
                <a:latin typeface="Arial"/>
                <a:ea typeface="Arial"/>
                <a:cs typeface="Arial"/>
                <a:sym typeface="Arial"/>
              </a:rPr>
              <a:t>Predicting polarization beyond semantics for wearable robotics." </a:t>
            </a:r>
            <a:r>
              <a:rPr lang="en-US" sz="1400" b="0" i="0" u="none" strike="noStrike" cap="none">
                <a:solidFill>
                  <a:srgbClr val="000000"/>
                </a:solidFill>
                <a:latin typeface="Arial"/>
                <a:ea typeface="Arial"/>
                <a:cs typeface="Arial"/>
                <a:sym typeface="Arial"/>
              </a:rPr>
              <a:t>2018 IEEE-RAS 18th International Conference on Humanoid Robots (Humanoids). IEEE, 2018.</a:t>
            </a:r>
            <a:endParaRPr sz="1400" b="0" i="0" u="none" strike="noStrike" cap="none">
              <a:solidFill>
                <a:srgbClr val="000000"/>
              </a:solidFill>
              <a:latin typeface="Arial"/>
              <a:ea typeface="Arial"/>
              <a:cs typeface="Arial"/>
              <a:sym typeface="Arial"/>
            </a:endParaRPr>
          </a:p>
        </p:txBody>
      </p:sp>
      <p:sp>
        <p:nvSpPr>
          <p:cNvPr id="405" name="Google Shape;405;geab7143131_2_577"/>
          <p:cNvSpPr/>
          <p:nvPr/>
        </p:nvSpPr>
        <p:spPr>
          <a:xfrm>
            <a:off x="442775" y="1310124"/>
            <a:ext cx="7921500" cy="6159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[8] Yang, Kailun, et al</a:t>
            </a:r>
            <a:r>
              <a:rPr lang="en-US" sz="1400" b="1" i="0" u="none" strike="noStrike" cap="none">
                <a:solidFill>
                  <a:srgbClr val="000000"/>
                </a:solidFill>
                <a:latin typeface="Arial"/>
                <a:ea typeface="Arial"/>
                <a:cs typeface="Arial"/>
                <a:sym typeface="Arial"/>
              </a:rPr>
              <a:t>. "Unifying terrain awareness through real-time semantic segmentation." </a:t>
            </a:r>
            <a:r>
              <a:rPr lang="en-US" sz="1400" b="0" i="0" u="none" strike="noStrike" cap="none">
                <a:solidFill>
                  <a:srgbClr val="000000"/>
                </a:solidFill>
                <a:latin typeface="Arial"/>
                <a:ea typeface="Arial"/>
                <a:cs typeface="Arial"/>
                <a:sym typeface="Arial"/>
              </a:rPr>
              <a:t>2018 IEEE Intelligent Vehicles Symposium (IV). IEEE, 2018.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geab7143131_2_29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3</a:t>
            </a:fld>
            <a:endParaRPr/>
          </a:p>
        </p:txBody>
      </p:sp>
      <p:sp>
        <p:nvSpPr>
          <p:cNvPr id="83" name="Google Shape;83;geab7143131_2_299"/>
          <p:cNvSpPr/>
          <p:nvPr/>
        </p:nvSpPr>
        <p:spPr>
          <a:xfrm>
            <a:off x="245160" y="596520"/>
            <a:ext cx="8648262" cy="3240"/>
          </a:xfrm>
          <a:custGeom>
            <a:avLst/>
            <a:gdLst/>
            <a:ahLst/>
            <a:cxnLst/>
            <a:rect l="l" t="t" r="r" b="b"/>
            <a:pathLst>
              <a:path w="21600" h="21600" extrusionOk="0">
                <a:moveTo>
                  <a:pt x="0" y="0"/>
                </a:moveTo>
                <a:lnTo>
                  <a:pt x="21600" y="21600"/>
                </a:lnTo>
              </a:path>
            </a:pathLst>
          </a:custGeom>
          <a:noFill/>
          <a:ln w="9525" cap="flat" cmpd="sng">
            <a:solidFill>
              <a:srgbClr val="FF0000"/>
            </a:solidFill>
            <a:prstDash val="solid"/>
            <a:round/>
            <a:headEnd type="none" w="sm" len="sm"/>
            <a:tailEnd type="none" w="sm" len="sm"/>
          </a:ln>
        </p:spPr>
      </p:sp>
      <p:pic>
        <p:nvPicPr>
          <p:cNvPr id="84" name="Google Shape;84;geab7143131_2_299"/>
          <p:cNvPicPr preferRelativeResize="0"/>
          <p:nvPr/>
        </p:nvPicPr>
        <p:blipFill rotWithShape="1">
          <a:blip r:embed="rId3">
            <a:alphaModFix/>
          </a:blip>
          <a:srcRect/>
          <a:stretch/>
        </p:blipFill>
        <p:spPr>
          <a:xfrm>
            <a:off x="8364240" y="92880"/>
            <a:ext cx="529200" cy="506880"/>
          </a:xfrm>
          <a:prstGeom prst="rect">
            <a:avLst/>
          </a:prstGeom>
          <a:noFill/>
          <a:ln>
            <a:noFill/>
          </a:ln>
        </p:spPr>
      </p:pic>
      <p:sp>
        <p:nvSpPr>
          <p:cNvPr id="85" name="Google Shape;85;geab7143131_2_299"/>
          <p:cNvSpPr/>
          <p:nvPr/>
        </p:nvSpPr>
        <p:spPr>
          <a:xfrm>
            <a:off x="193320" y="210600"/>
            <a:ext cx="222000" cy="22200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geab7143131_2_299"/>
          <p:cNvSpPr txBox="1"/>
          <p:nvPr/>
        </p:nvSpPr>
        <p:spPr>
          <a:xfrm>
            <a:off x="481050" y="67725"/>
            <a:ext cx="7883100" cy="5073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highlight>
                  <a:srgbClr val="FDFDFD"/>
                </a:highlight>
                <a:latin typeface="Arial"/>
                <a:ea typeface="Arial"/>
                <a:cs typeface="Arial"/>
                <a:sym typeface="Arial"/>
              </a:rPr>
              <a:t>Vision System for Wearable Robots</a:t>
            </a:r>
            <a:endParaRPr sz="2800" b="1" i="0" u="none" strike="noStrike" cap="none">
              <a:solidFill>
                <a:schemeClr val="dk1"/>
              </a:solidFill>
              <a:latin typeface="Arial"/>
              <a:ea typeface="Arial"/>
              <a:cs typeface="Arial"/>
              <a:sym typeface="Arial"/>
            </a:endParaRPr>
          </a:p>
        </p:txBody>
      </p:sp>
      <p:sp>
        <p:nvSpPr>
          <p:cNvPr id="87" name="Google Shape;87;geab7143131_2_299"/>
          <p:cNvSpPr/>
          <p:nvPr/>
        </p:nvSpPr>
        <p:spPr>
          <a:xfrm>
            <a:off x="339000" y="692760"/>
            <a:ext cx="58191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Arial"/>
                <a:ea typeface="Arial"/>
                <a:cs typeface="Arial"/>
                <a:sym typeface="Arial"/>
              </a:rPr>
              <a:t>Background of Study</a:t>
            </a:r>
            <a:endParaRPr sz="2200" b="0" i="0" u="none" strike="noStrike" cap="none">
              <a:solidFill>
                <a:srgbClr val="000000"/>
              </a:solidFill>
              <a:latin typeface="Arial"/>
              <a:ea typeface="Arial"/>
              <a:cs typeface="Arial"/>
              <a:sym typeface="Arial"/>
            </a:endParaRPr>
          </a:p>
        </p:txBody>
      </p:sp>
      <p:sp>
        <p:nvSpPr>
          <p:cNvPr id="88" name="Google Shape;88;geab7143131_2_299"/>
          <p:cNvSpPr/>
          <p:nvPr/>
        </p:nvSpPr>
        <p:spPr>
          <a:xfrm>
            <a:off x="339000" y="2445360"/>
            <a:ext cx="58191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Arial"/>
                <a:ea typeface="Arial"/>
                <a:cs typeface="Arial"/>
                <a:sym typeface="Arial"/>
              </a:rPr>
              <a:t>Research Objectives</a:t>
            </a:r>
            <a:endParaRPr sz="2200" b="0" i="0" u="none" strike="noStrike" cap="none">
              <a:solidFill>
                <a:srgbClr val="000000"/>
              </a:solidFill>
              <a:latin typeface="Arial"/>
              <a:ea typeface="Arial"/>
              <a:cs typeface="Arial"/>
              <a:sym typeface="Arial"/>
            </a:endParaRPr>
          </a:p>
        </p:txBody>
      </p:sp>
      <p:sp>
        <p:nvSpPr>
          <p:cNvPr id="89" name="Google Shape;89;geab7143131_2_299"/>
          <p:cNvSpPr/>
          <p:nvPr/>
        </p:nvSpPr>
        <p:spPr>
          <a:xfrm>
            <a:off x="327884" y="4121750"/>
            <a:ext cx="49701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Arial"/>
                <a:ea typeface="Arial"/>
                <a:cs typeface="Arial"/>
                <a:sym typeface="Arial"/>
              </a:rPr>
              <a:t>Goal of Internship Program</a:t>
            </a:r>
            <a:endParaRPr sz="2200" b="0" i="0" u="none" strike="noStrike" cap="none">
              <a:solidFill>
                <a:srgbClr val="000000"/>
              </a:solidFill>
              <a:latin typeface="Arial"/>
              <a:ea typeface="Arial"/>
              <a:cs typeface="Arial"/>
              <a:sym typeface="Arial"/>
            </a:endParaRPr>
          </a:p>
        </p:txBody>
      </p:sp>
      <p:sp>
        <p:nvSpPr>
          <p:cNvPr id="90" name="Google Shape;90;geab7143131_2_299"/>
          <p:cNvSpPr/>
          <p:nvPr/>
        </p:nvSpPr>
        <p:spPr>
          <a:xfrm>
            <a:off x="34200" y="1090875"/>
            <a:ext cx="8438400" cy="322800"/>
          </a:xfrm>
          <a:prstGeom prst="rect">
            <a:avLst/>
          </a:prstGeom>
          <a:noFill/>
          <a:ln>
            <a:noFill/>
          </a:ln>
        </p:spPr>
        <p:txBody>
          <a:bodyPr spcFirstLastPara="1" wrap="square" lIns="90000" tIns="45000" rIns="90000" bIns="45000" anchor="t" anchorCtr="0">
            <a:noAutofit/>
          </a:bodyPr>
          <a:lstStyle/>
          <a:p>
            <a:pPr marL="914400" marR="0" lvl="1" indent="-342900" algn="l" rtl="0">
              <a:lnSpc>
                <a:spcPct val="115000"/>
              </a:lnSpc>
              <a:spcBef>
                <a:spcPts val="0"/>
              </a:spcBef>
              <a:spcAft>
                <a:spcPts val="0"/>
              </a:spcAft>
              <a:buClr>
                <a:srgbClr val="000000"/>
              </a:buClr>
              <a:buSzPts val="1800"/>
              <a:buFont typeface="Noto Sans Symbols"/>
              <a:buChar char="▪"/>
            </a:pPr>
            <a:r>
              <a:rPr lang="en-US" sz="1600" b="0" i="0" u="none" strike="noStrike" cap="none">
                <a:solidFill>
                  <a:schemeClr val="dk1"/>
                </a:solidFill>
                <a:highlight>
                  <a:srgbClr val="FDFDFD"/>
                </a:highlight>
                <a:latin typeface="Arial"/>
                <a:ea typeface="Arial"/>
                <a:cs typeface="Arial"/>
                <a:sym typeface="Arial"/>
              </a:rPr>
              <a:t>Ensuring the right of movement of elderly and vulnerable persons with physical restrictions due to reduced muscle strength and mild walking impairment</a:t>
            </a:r>
            <a:endParaRPr sz="1600" b="0" i="0" u="none" strike="noStrike" cap="none">
              <a:solidFill>
                <a:schemeClr val="dk1"/>
              </a:solidFill>
              <a:highlight>
                <a:srgbClr val="FDFDFD"/>
              </a:highlight>
              <a:latin typeface="Arial"/>
              <a:ea typeface="Arial"/>
              <a:cs typeface="Arial"/>
              <a:sym typeface="Arial"/>
            </a:endParaRPr>
          </a:p>
          <a:p>
            <a:pPr marL="914400" marR="0" lvl="1" indent="-342900" algn="l" rtl="0">
              <a:lnSpc>
                <a:spcPct val="115000"/>
              </a:lnSpc>
              <a:spcBef>
                <a:spcPts val="0"/>
              </a:spcBef>
              <a:spcAft>
                <a:spcPts val="0"/>
              </a:spcAft>
              <a:buClr>
                <a:srgbClr val="000000"/>
              </a:buClr>
              <a:buSzPts val="1800"/>
              <a:buFont typeface="Noto Sans Symbols"/>
              <a:buChar char="▪"/>
            </a:pPr>
            <a:r>
              <a:rPr lang="en-US" sz="1600" b="0" i="0" u="none" strike="noStrike" cap="none">
                <a:solidFill>
                  <a:schemeClr val="dk1"/>
                </a:solidFill>
                <a:highlight>
                  <a:srgbClr val="FDFDFD"/>
                </a:highlight>
                <a:latin typeface="Arial"/>
                <a:ea typeface="Arial"/>
                <a:cs typeface="Arial"/>
                <a:sym typeface="Arial"/>
              </a:rPr>
              <a:t>Expect the spread of advanced AI-wearable technology that can be helpful in real life through challenges.</a:t>
            </a:r>
            <a:endParaRPr sz="1400" b="0" i="0" u="none" strike="noStrike" cap="none">
              <a:solidFill>
                <a:srgbClr val="000000"/>
              </a:solidFill>
              <a:latin typeface="Arial"/>
              <a:ea typeface="Arial"/>
              <a:cs typeface="Arial"/>
              <a:sym typeface="Arial"/>
            </a:endParaRPr>
          </a:p>
        </p:txBody>
      </p:sp>
      <p:sp>
        <p:nvSpPr>
          <p:cNvPr id="91" name="Google Shape;91;geab7143131_2_299"/>
          <p:cNvSpPr/>
          <p:nvPr/>
        </p:nvSpPr>
        <p:spPr>
          <a:xfrm>
            <a:off x="34200" y="2919675"/>
            <a:ext cx="5070600" cy="322800"/>
          </a:xfrm>
          <a:prstGeom prst="rect">
            <a:avLst/>
          </a:prstGeom>
          <a:noFill/>
          <a:ln>
            <a:noFill/>
          </a:ln>
        </p:spPr>
        <p:txBody>
          <a:bodyPr spcFirstLastPara="1" wrap="square" lIns="90000" tIns="45000" rIns="90000" bIns="45000" anchor="t" anchorCtr="0">
            <a:noAutofit/>
          </a:bodyPr>
          <a:lstStyle/>
          <a:p>
            <a:pPr marL="914400" marR="0" lvl="1" indent="-330200" algn="l" rtl="0">
              <a:lnSpc>
                <a:spcPct val="115000"/>
              </a:lnSpc>
              <a:spcBef>
                <a:spcPts val="0"/>
              </a:spcBef>
              <a:spcAft>
                <a:spcPts val="0"/>
              </a:spcAft>
              <a:buClr>
                <a:srgbClr val="000000"/>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The elderly and the weak wear wearable muscle supporting robots, and walked back to places where aging had made it difficult to experience again.</a:t>
            </a:r>
            <a:endParaRPr sz="1600" b="0" i="0" u="none" strike="noStrike" cap="none">
              <a:solidFill>
                <a:srgbClr val="000000"/>
              </a:solidFill>
              <a:latin typeface="Arial"/>
              <a:ea typeface="Arial"/>
              <a:cs typeface="Arial"/>
              <a:sym typeface="Arial"/>
            </a:endParaRPr>
          </a:p>
        </p:txBody>
      </p:sp>
      <p:sp>
        <p:nvSpPr>
          <p:cNvPr id="92" name="Google Shape;92;geab7143131_2_299"/>
          <p:cNvSpPr/>
          <p:nvPr/>
        </p:nvSpPr>
        <p:spPr>
          <a:xfrm>
            <a:off x="34200" y="4519875"/>
            <a:ext cx="5070600" cy="322800"/>
          </a:xfrm>
          <a:prstGeom prst="rect">
            <a:avLst/>
          </a:prstGeom>
          <a:noFill/>
          <a:ln>
            <a:noFill/>
          </a:ln>
        </p:spPr>
        <p:txBody>
          <a:bodyPr spcFirstLastPara="1" wrap="square" lIns="90000" tIns="45000" rIns="90000" bIns="45000" anchor="t" anchorCtr="0">
            <a:noAutofit/>
          </a:bodyPr>
          <a:lstStyle/>
          <a:p>
            <a:pPr marL="914400" marR="0" lvl="1" indent="-330200" algn="l" rtl="0">
              <a:lnSpc>
                <a:spcPct val="115000"/>
              </a:lnSpc>
              <a:spcBef>
                <a:spcPts val="0"/>
              </a:spcBef>
              <a:spcAft>
                <a:spcPts val="0"/>
              </a:spcAft>
              <a:buClr>
                <a:srgbClr val="000000"/>
              </a:buClr>
              <a:buSzPts val="1600"/>
              <a:buFont typeface="Arial"/>
              <a:buChar char="▪"/>
            </a:pPr>
            <a:r>
              <a:rPr lang="en-US" sz="1600" b="0" i="0" u="none" strike="noStrike" cap="none">
                <a:solidFill>
                  <a:schemeClr val="dk1"/>
                </a:solidFill>
                <a:latin typeface="Arial"/>
                <a:ea typeface="Arial"/>
                <a:cs typeface="Arial"/>
                <a:sym typeface="Arial"/>
              </a:rPr>
              <a:t>A Preliminary Study on Semantic Segmentation for Outdoor Scenes</a:t>
            </a:r>
            <a:endParaRPr sz="1600" b="0" i="0" u="none" strike="noStrike" cap="none">
              <a:solidFill>
                <a:srgbClr val="000000"/>
              </a:solidFill>
              <a:latin typeface="Arial"/>
              <a:ea typeface="Arial"/>
              <a:cs typeface="Arial"/>
              <a:sym typeface="Arial"/>
            </a:endParaRPr>
          </a:p>
        </p:txBody>
      </p:sp>
      <p:pic>
        <p:nvPicPr>
          <p:cNvPr id="93" name="Google Shape;93;geab7143131_2_299"/>
          <p:cNvPicPr preferRelativeResize="0"/>
          <p:nvPr/>
        </p:nvPicPr>
        <p:blipFill rotWithShape="1">
          <a:blip r:embed="rId4">
            <a:alphaModFix/>
          </a:blip>
          <a:srcRect/>
          <a:stretch/>
        </p:blipFill>
        <p:spPr>
          <a:xfrm>
            <a:off x="5144698" y="2500875"/>
            <a:ext cx="3660100" cy="1957750"/>
          </a:xfrm>
          <a:prstGeom prst="rect">
            <a:avLst/>
          </a:prstGeom>
          <a:noFill/>
          <a:ln>
            <a:noFill/>
          </a:ln>
        </p:spPr>
      </p:pic>
      <p:sp>
        <p:nvSpPr>
          <p:cNvPr id="94" name="Google Shape;94;geab7143131_2_299"/>
          <p:cNvSpPr/>
          <p:nvPr/>
        </p:nvSpPr>
        <p:spPr>
          <a:xfrm>
            <a:off x="5119914" y="4561139"/>
            <a:ext cx="36882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&lt;Example of Wearable Robot&gt;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eab7143131_2_304"/>
          <p:cNvSpPr txBox="1"/>
          <p:nvPr/>
        </p:nvSpPr>
        <p:spPr>
          <a:xfrm>
            <a:off x="0" y="1055795"/>
            <a:ext cx="9143700" cy="2206200"/>
          </a:xfrm>
          <a:prstGeom prst="rect">
            <a:avLst/>
          </a:prstGeom>
          <a:noFill/>
          <a:ln>
            <a:noFill/>
          </a:ln>
        </p:spPr>
        <p:txBody>
          <a:bodyPr spcFirstLastPara="1" wrap="square" lIns="68400" tIns="34200" rIns="68400" bIns="342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r>
            <a:br>
              <a:rPr lang="en-US" sz="1400" b="0" i="0" u="none" strike="noStrike" cap="none">
                <a:solidFill>
                  <a:srgbClr val="000000"/>
                </a:solidFill>
                <a:latin typeface="Arial"/>
                <a:ea typeface="Arial"/>
                <a:cs typeface="Arial"/>
                <a:sym typeface="Arial"/>
              </a:rPr>
            </a:br>
            <a:r>
              <a:rPr lang="en-US" sz="3200" b="1" i="0" u="none" strike="noStrike" cap="none">
                <a:solidFill>
                  <a:srgbClr val="000000"/>
                </a:solidFill>
                <a:latin typeface="Arial"/>
                <a:ea typeface="Arial"/>
                <a:cs typeface="Arial"/>
                <a:sym typeface="Arial"/>
              </a:rPr>
              <a:t>A Preliminary Study on Semantic Segmentation Technique for Outdoor Scenes </a:t>
            </a:r>
            <a:endParaRPr sz="1200" b="0" i="0" u="none" strike="noStrike" cap="none">
              <a:solidFill>
                <a:srgbClr val="000000"/>
              </a:solidFill>
              <a:latin typeface="Arial"/>
              <a:ea typeface="Arial"/>
              <a:cs typeface="Arial"/>
              <a:sym typeface="Arial"/>
            </a:endParaRPr>
          </a:p>
        </p:txBody>
      </p:sp>
      <p:sp>
        <p:nvSpPr>
          <p:cNvPr id="100" name="Google Shape;100;geab7143131_2_304"/>
          <p:cNvSpPr txBox="1"/>
          <p:nvPr/>
        </p:nvSpPr>
        <p:spPr>
          <a:xfrm>
            <a:off x="6553080" y="4686480"/>
            <a:ext cx="1904700" cy="342600"/>
          </a:xfrm>
          <a:prstGeom prst="rect">
            <a:avLst/>
          </a:prstGeom>
          <a:noFill/>
          <a:ln>
            <a:noFill/>
          </a:ln>
        </p:spPr>
        <p:txBody>
          <a:bodyPr spcFirstLastPara="1" wrap="square" lIns="68400" tIns="34200" rIns="68400" bIns="34200" anchor="t"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Gulim"/>
                <a:ea typeface="Gulim"/>
                <a:cs typeface="Gulim"/>
                <a:sym typeface="Gulim"/>
              </a:rPr>
              <a:t>4</a:t>
            </a:fld>
            <a:endParaRPr sz="1100" b="0" i="0" u="none" strike="noStrike" cap="none">
              <a:solidFill>
                <a:srgbClr val="000000"/>
              </a:solidFill>
              <a:latin typeface="Times New Roman"/>
              <a:ea typeface="Times New Roman"/>
              <a:cs typeface="Times New Roman"/>
              <a:sym typeface="Times New Roman"/>
            </a:endParaRPr>
          </a:p>
        </p:txBody>
      </p:sp>
      <p:pic>
        <p:nvPicPr>
          <p:cNvPr id="101" name="Google Shape;101;geab7143131_2_304"/>
          <p:cNvPicPr preferRelativeResize="0"/>
          <p:nvPr/>
        </p:nvPicPr>
        <p:blipFill rotWithShape="1">
          <a:blip r:embed="rId3">
            <a:alphaModFix/>
          </a:blip>
          <a:srcRect/>
          <a:stretch/>
        </p:blipFill>
        <p:spPr>
          <a:xfrm>
            <a:off x="7648560" y="4224960"/>
            <a:ext cx="1495080" cy="918360"/>
          </a:xfrm>
          <a:prstGeom prst="rect">
            <a:avLst/>
          </a:prstGeom>
          <a:noFill/>
          <a:ln>
            <a:noFill/>
          </a:ln>
        </p:spPr>
      </p:pic>
      <p:sp>
        <p:nvSpPr>
          <p:cNvPr id="102" name="Google Shape;102;geab7143131_2_304"/>
          <p:cNvSpPr/>
          <p:nvPr/>
        </p:nvSpPr>
        <p:spPr>
          <a:xfrm>
            <a:off x="916560" y="2914560"/>
            <a:ext cx="7339680" cy="378"/>
          </a:xfrm>
          <a:custGeom>
            <a:avLst/>
            <a:gdLst/>
            <a:ahLst/>
            <a:cxnLst/>
            <a:rect l="l" t="t" r="r" b="b"/>
            <a:pathLst>
              <a:path w="21600" h="21600" extrusionOk="0">
                <a:moveTo>
                  <a:pt x="0" y="0"/>
                </a:moveTo>
                <a:lnTo>
                  <a:pt x="21600" y="21600"/>
                </a:lnTo>
              </a:path>
            </a:pathLst>
          </a:custGeom>
          <a:noFill/>
          <a:ln w="38150" cap="flat" cmpd="sng">
            <a:solidFill>
              <a:srgbClr val="FF0000"/>
            </a:solidFill>
            <a:prstDash val="solid"/>
            <a:roun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5"/>
          <p:cNvSpPr/>
          <p:nvPr/>
        </p:nvSpPr>
        <p:spPr>
          <a:xfrm>
            <a:off x="245160" y="596520"/>
            <a:ext cx="8648280" cy="3240"/>
          </a:xfrm>
          <a:custGeom>
            <a:avLst/>
            <a:gdLst/>
            <a:ahLst/>
            <a:cxnLst/>
            <a:rect l="l" t="t" r="r" b="b"/>
            <a:pathLst>
              <a:path w="21600" h="21600" extrusionOk="0">
                <a:moveTo>
                  <a:pt x="0" y="0"/>
                </a:moveTo>
                <a:lnTo>
                  <a:pt x="21600" y="21600"/>
                </a:lnTo>
              </a:path>
            </a:pathLst>
          </a:custGeom>
          <a:noFill/>
          <a:ln w="9525" cap="flat" cmpd="sng">
            <a:solidFill>
              <a:srgbClr val="FF0000"/>
            </a:solidFill>
            <a:prstDash val="solid"/>
            <a:round/>
            <a:headEnd type="none" w="sm" len="sm"/>
            <a:tailEnd type="none" w="sm" len="sm"/>
          </a:ln>
        </p:spPr>
      </p:sp>
      <p:pic>
        <p:nvPicPr>
          <p:cNvPr id="108" name="Google Shape;108;p35"/>
          <p:cNvPicPr preferRelativeResize="0"/>
          <p:nvPr/>
        </p:nvPicPr>
        <p:blipFill rotWithShape="1">
          <a:blip r:embed="rId3">
            <a:alphaModFix/>
          </a:blip>
          <a:srcRect/>
          <a:stretch/>
        </p:blipFill>
        <p:spPr>
          <a:xfrm>
            <a:off x="8364240" y="92880"/>
            <a:ext cx="529200" cy="506880"/>
          </a:xfrm>
          <a:prstGeom prst="rect">
            <a:avLst/>
          </a:prstGeom>
          <a:noFill/>
          <a:ln>
            <a:noFill/>
          </a:ln>
        </p:spPr>
      </p:pic>
      <p:sp>
        <p:nvSpPr>
          <p:cNvPr id="109" name="Google Shape;109;p35"/>
          <p:cNvSpPr/>
          <p:nvPr/>
        </p:nvSpPr>
        <p:spPr>
          <a:xfrm>
            <a:off x="193320" y="210600"/>
            <a:ext cx="222120" cy="22212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5"/>
          <p:cNvSpPr txBox="1"/>
          <p:nvPr/>
        </p:nvSpPr>
        <p:spPr>
          <a:xfrm>
            <a:off x="481048" y="67736"/>
            <a:ext cx="7484834" cy="5073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Research Overview</a:t>
            </a:r>
            <a:endParaRPr sz="2800" b="0" i="0" u="none" strike="noStrike" cap="none">
              <a:solidFill>
                <a:srgbClr val="000000"/>
              </a:solidFill>
              <a:latin typeface="Arial"/>
              <a:ea typeface="Arial"/>
              <a:cs typeface="Arial"/>
              <a:sym typeface="Arial"/>
            </a:endParaRPr>
          </a:p>
        </p:txBody>
      </p:sp>
      <p:sp>
        <p:nvSpPr>
          <p:cNvPr id="111" name="Google Shape;111;p35"/>
          <p:cNvSpPr/>
          <p:nvPr/>
        </p:nvSpPr>
        <p:spPr>
          <a:xfrm>
            <a:off x="262800" y="768960"/>
            <a:ext cx="58191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Research Motivation</a:t>
            </a:r>
            <a:endParaRPr sz="2400" b="0" i="0" u="none" strike="noStrike" cap="none">
              <a:solidFill>
                <a:srgbClr val="000000"/>
              </a:solidFill>
              <a:latin typeface="Arial"/>
              <a:ea typeface="Arial"/>
              <a:cs typeface="Arial"/>
              <a:sym typeface="Arial"/>
            </a:endParaRPr>
          </a:p>
        </p:txBody>
      </p:sp>
      <p:sp>
        <p:nvSpPr>
          <p:cNvPr id="112" name="Google Shape;112;p35"/>
          <p:cNvSpPr/>
          <p:nvPr/>
        </p:nvSpPr>
        <p:spPr>
          <a:xfrm>
            <a:off x="186600" y="1548075"/>
            <a:ext cx="8177700" cy="322800"/>
          </a:xfrm>
          <a:prstGeom prst="rect">
            <a:avLst/>
          </a:prstGeom>
          <a:noFill/>
          <a:ln>
            <a:noFill/>
          </a:ln>
        </p:spPr>
        <p:txBody>
          <a:bodyPr spcFirstLastPara="1" wrap="square" lIns="90000" tIns="45000" rIns="90000" bIns="45000" anchor="t" anchorCtr="0">
            <a:noAutofit/>
          </a:bodyPr>
          <a:lstStyle/>
          <a:p>
            <a:pPr marL="914400" marR="0" lvl="1" indent="-330200" algn="l" rtl="0">
              <a:lnSpc>
                <a:spcPct val="150000"/>
              </a:lnSpc>
              <a:spcBef>
                <a:spcPts val="0"/>
              </a:spcBef>
              <a:spcAft>
                <a:spcPts val="0"/>
              </a:spcAft>
              <a:buClr>
                <a:srgbClr val="000000"/>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There is little data in the public dataset that reflects the geographical characteristics of Korea.</a:t>
            </a:r>
            <a:endParaRPr sz="1600" b="0" i="0" u="none" strike="noStrike" cap="none">
              <a:solidFill>
                <a:schemeClr val="dk1"/>
              </a:solidFill>
              <a:highlight>
                <a:srgbClr val="FDFDFD"/>
              </a:highlight>
              <a:latin typeface="Arial"/>
              <a:ea typeface="Arial"/>
              <a:cs typeface="Arial"/>
              <a:sym typeface="Arial"/>
            </a:endParaRPr>
          </a:p>
          <a:p>
            <a:pPr marL="914400" marR="0" lvl="1" indent="-330200" algn="l" rtl="0">
              <a:lnSpc>
                <a:spcPct val="150000"/>
              </a:lnSpc>
              <a:spcBef>
                <a:spcPts val="0"/>
              </a:spcBef>
              <a:spcAft>
                <a:spcPts val="0"/>
              </a:spcAft>
              <a:buClr>
                <a:srgbClr val="000000"/>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Therefore, we are going to obtain a dataset that contains a lot of mountainous terrain.</a:t>
            </a:r>
            <a:endParaRPr sz="1600" b="0" i="0" u="none" strike="noStrike" cap="none">
              <a:solidFill>
                <a:schemeClr val="dk1"/>
              </a:solidFill>
              <a:highlight>
                <a:srgbClr val="FDFDFD"/>
              </a:highlight>
              <a:latin typeface="Arial"/>
              <a:ea typeface="Arial"/>
              <a:cs typeface="Arial"/>
              <a:sym typeface="Arial"/>
            </a:endParaRPr>
          </a:p>
          <a:p>
            <a:pPr marL="914400" marR="0" lvl="1" indent="-330200" algn="l" rtl="0">
              <a:lnSpc>
                <a:spcPct val="150000"/>
              </a:lnSpc>
              <a:spcBef>
                <a:spcPts val="0"/>
              </a:spcBef>
              <a:spcAft>
                <a:spcPts val="0"/>
              </a:spcAft>
              <a:buClr>
                <a:srgbClr val="000000"/>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 Do a semantic segmentation using datasets that fit the geographical characteristics of Korea.</a:t>
            </a:r>
            <a:endParaRPr sz="1600" b="0" i="0" u="none" strike="noStrike" cap="none">
              <a:solidFill>
                <a:schemeClr val="dk1"/>
              </a:solidFill>
              <a:highlight>
                <a:srgbClr val="FDFDFD"/>
              </a:highlight>
              <a:latin typeface="Arial"/>
              <a:ea typeface="Arial"/>
              <a:cs typeface="Arial"/>
              <a:sym typeface="Arial"/>
            </a:endParaRPr>
          </a:p>
          <a:p>
            <a:pPr marL="914400" marR="0" lvl="1" indent="-33020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Furthermore, we would like to perform a real time semantic segmentation that suits the geographical characteristics of Korea.</a:t>
            </a:r>
            <a:endParaRPr sz="1600" b="0" i="0" u="none" strike="noStrike" cap="none">
              <a:solidFill>
                <a:schemeClr val="dk1"/>
              </a:solidFill>
              <a:highlight>
                <a:srgbClr val="FDFDFD"/>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6"/>
          <p:cNvSpPr txBox="1"/>
          <p:nvPr/>
        </p:nvSpPr>
        <p:spPr>
          <a:xfrm>
            <a:off x="480960" y="67680"/>
            <a:ext cx="7484400" cy="50688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Research Overview</a:t>
            </a:r>
            <a:endParaRPr sz="2800" b="0" i="0" u="none" strike="noStrike" cap="none">
              <a:solidFill>
                <a:srgbClr val="000000"/>
              </a:solidFill>
              <a:latin typeface="Arial"/>
              <a:ea typeface="Arial"/>
              <a:cs typeface="Arial"/>
              <a:sym typeface="Arial"/>
            </a:endParaRPr>
          </a:p>
        </p:txBody>
      </p:sp>
      <p:sp>
        <p:nvSpPr>
          <p:cNvPr id="118" name="Google Shape;118;p36"/>
          <p:cNvSpPr/>
          <p:nvPr/>
        </p:nvSpPr>
        <p:spPr>
          <a:xfrm>
            <a:off x="245160" y="596520"/>
            <a:ext cx="8648280" cy="3240"/>
          </a:xfrm>
          <a:custGeom>
            <a:avLst/>
            <a:gdLst/>
            <a:ahLst/>
            <a:cxnLst/>
            <a:rect l="l" t="t" r="r" b="b"/>
            <a:pathLst>
              <a:path w="21600" h="21600" extrusionOk="0">
                <a:moveTo>
                  <a:pt x="0" y="0"/>
                </a:moveTo>
                <a:lnTo>
                  <a:pt x="21600" y="21600"/>
                </a:lnTo>
              </a:path>
            </a:pathLst>
          </a:custGeom>
          <a:noFill/>
          <a:ln w="9525" cap="flat" cmpd="sng">
            <a:solidFill>
              <a:srgbClr val="FF0000"/>
            </a:solidFill>
            <a:prstDash val="solid"/>
            <a:round/>
            <a:headEnd type="none" w="sm" len="sm"/>
            <a:tailEnd type="none" w="sm" len="sm"/>
          </a:ln>
        </p:spPr>
      </p:sp>
      <p:pic>
        <p:nvPicPr>
          <p:cNvPr id="119" name="Google Shape;119;p36"/>
          <p:cNvPicPr preferRelativeResize="0"/>
          <p:nvPr/>
        </p:nvPicPr>
        <p:blipFill rotWithShape="1">
          <a:blip r:embed="rId3">
            <a:alphaModFix/>
          </a:blip>
          <a:srcRect/>
          <a:stretch/>
        </p:blipFill>
        <p:spPr>
          <a:xfrm>
            <a:off x="8364240" y="92880"/>
            <a:ext cx="529200" cy="506880"/>
          </a:xfrm>
          <a:prstGeom prst="rect">
            <a:avLst/>
          </a:prstGeom>
          <a:noFill/>
          <a:ln>
            <a:noFill/>
          </a:ln>
        </p:spPr>
      </p:pic>
      <p:sp>
        <p:nvSpPr>
          <p:cNvPr id="120" name="Google Shape;120;p36"/>
          <p:cNvSpPr/>
          <p:nvPr/>
        </p:nvSpPr>
        <p:spPr>
          <a:xfrm>
            <a:off x="193320" y="210600"/>
            <a:ext cx="222120" cy="22212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6"/>
          <p:cNvSpPr/>
          <p:nvPr/>
        </p:nvSpPr>
        <p:spPr>
          <a:xfrm>
            <a:off x="262800" y="768960"/>
            <a:ext cx="3598000" cy="4561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00000"/>
                </a:solidFill>
                <a:latin typeface="Arial"/>
                <a:ea typeface="Arial"/>
                <a:cs typeface="Arial"/>
                <a:sym typeface="Arial"/>
              </a:rPr>
              <a:t>Research Objectives</a:t>
            </a:r>
            <a:endParaRPr sz="2400" b="0" i="0" u="none" strike="noStrike" cap="none">
              <a:solidFill>
                <a:srgbClr val="000000"/>
              </a:solidFill>
              <a:latin typeface="Arial"/>
              <a:ea typeface="Arial"/>
              <a:cs typeface="Arial"/>
              <a:sym typeface="Arial"/>
            </a:endParaRPr>
          </a:p>
        </p:txBody>
      </p:sp>
      <p:sp>
        <p:nvSpPr>
          <p:cNvPr id="122" name="Google Shape;122;p36"/>
          <p:cNvSpPr txBox="1"/>
          <p:nvPr/>
        </p:nvSpPr>
        <p:spPr>
          <a:xfrm>
            <a:off x="7238880" y="4796640"/>
            <a:ext cx="1904700" cy="342600"/>
          </a:xfrm>
          <a:prstGeom prst="rect">
            <a:avLst/>
          </a:prstGeom>
          <a:noFill/>
          <a:ln>
            <a:noFill/>
          </a:ln>
        </p:spPr>
        <p:txBody>
          <a:bodyPr spcFirstLastPara="1" wrap="square" lIns="68400" tIns="34200" rIns="68400" bIns="34200" anchor="b"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Gulim"/>
                <a:ea typeface="Gulim"/>
                <a:cs typeface="Gulim"/>
                <a:sym typeface="Gulim"/>
              </a:rPr>
              <a:t>6</a:t>
            </a:fld>
            <a:endParaRPr sz="1100" b="0" i="0" u="none" strike="noStrike" cap="none">
              <a:solidFill>
                <a:srgbClr val="000000"/>
              </a:solidFill>
              <a:latin typeface="Times New Roman"/>
              <a:ea typeface="Times New Roman"/>
              <a:cs typeface="Times New Roman"/>
              <a:sym typeface="Times New Roman"/>
            </a:endParaRPr>
          </a:p>
        </p:txBody>
      </p:sp>
      <p:sp>
        <p:nvSpPr>
          <p:cNvPr id="123" name="Google Shape;123;p36"/>
          <p:cNvSpPr/>
          <p:nvPr/>
        </p:nvSpPr>
        <p:spPr>
          <a:xfrm>
            <a:off x="480942" y="1452498"/>
            <a:ext cx="44607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Survey on Related Works</a:t>
            </a:r>
            <a:endParaRPr sz="2200" b="1" i="0" u="none" strike="noStrike" cap="none">
              <a:solidFill>
                <a:srgbClr val="000000"/>
              </a:solidFill>
              <a:latin typeface="Arial"/>
              <a:ea typeface="Arial"/>
              <a:cs typeface="Arial"/>
              <a:sym typeface="Arial"/>
            </a:endParaRPr>
          </a:p>
        </p:txBody>
      </p:sp>
      <p:sp>
        <p:nvSpPr>
          <p:cNvPr id="124" name="Google Shape;124;p36"/>
          <p:cNvSpPr/>
          <p:nvPr/>
        </p:nvSpPr>
        <p:spPr>
          <a:xfrm>
            <a:off x="262800" y="1929075"/>
            <a:ext cx="5874600" cy="322800"/>
          </a:xfrm>
          <a:prstGeom prst="rect">
            <a:avLst/>
          </a:prstGeom>
          <a:noFill/>
          <a:ln>
            <a:noFill/>
          </a:ln>
        </p:spPr>
        <p:txBody>
          <a:bodyPr spcFirstLastPara="1" wrap="square" lIns="90000" tIns="45000" rIns="90000" bIns="45000" anchor="t" anchorCtr="0">
            <a:noAutofit/>
          </a:bodyPr>
          <a:lstStyle/>
          <a:p>
            <a:pPr marL="914400" marR="0" lvl="1" indent="-342900" algn="l" rtl="0">
              <a:lnSpc>
                <a:spcPct val="115000"/>
              </a:lnSpc>
              <a:spcBef>
                <a:spcPts val="0"/>
              </a:spcBef>
              <a:spcAft>
                <a:spcPts val="0"/>
              </a:spcAft>
              <a:buClr>
                <a:srgbClr val="000000"/>
              </a:buClr>
              <a:buSzPts val="1800"/>
              <a:buFont typeface="Noto Sans Symbols"/>
              <a:buChar char="▪"/>
            </a:pPr>
            <a:r>
              <a:rPr lang="en-US" sz="1600" b="0" i="0" u="none" strike="noStrike" cap="none">
                <a:solidFill>
                  <a:schemeClr val="dk1"/>
                </a:solidFill>
                <a:highlight>
                  <a:srgbClr val="FDFDFD"/>
                </a:highlight>
                <a:latin typeface="Arial"/>
                <a:ea typeface="Arial"/>
                <a:cs typeface="Arial"/>
                <a:sym typeface="Arial"/>
              </a:rPr>
              <a:t>General Semantic Segmentation Algorithm</a:t>
            </a:r>
            <a:endParaRPr sz="1600" b="0" i="0" u="none" strike="noStrike" cap="none">
              <a:solidFill>
                <a:schemeClr val="dk1"/>
              </a:solidFill>
              <a:highlight>
                <a:srgbClr val="FDFDFD"/>
              </a:highlight>
              <a:latin typeface="Arial"/>
              <a:ea typeface="Arial"/>
              <a:cs typeface="Arial"/>
              <a:sym typeface="Arial"/>
            </a:endParaRPr>
          </a:p>
          <a:p>
            <a:pPr marL="914400" marR="0" lvl="1" indent="-330200" algn="l" rtl="0">
              <a:lnSpc>
                <a:spcPct val="115000"/>
              </a:lnSpc>
              <a:spcBef>
                <a:spcPts val="0"/>
              </a:spcBef>
              <a:spcAft>
                <a:spcPts val="0"/>
              </a:spcAft>
              <a:buClr>
                <a:schemeClr val="dk1"/>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Semantic Segmentation Algorithm for wearable robot</a:t>
            </a:r>
            <a:endParaRPr sz="1600" b="0" i="0" u="none" strike="noStrike" cap="none">
              <a:solidFill>
                <a:schemeClr val="dk1"/>
              </a:solidFill>
              <a:highlight>
                <a:srgbClr val="FDFDFD"/>
              </a:highlight>
              <a:latin typeface="Arial"/>
              <a:ea typeface="Arial"/>
              <a:cs typeface="Arial"/>
              <a:sym typeface="Arial"/>
            </a:endParaRPr>
          </a:p>
          <a:p>
            <a:pPr marL="360" marR="0" lvl="6" indent="0" algn="l" rtl="0">
              <a:lnSpc>
                <a:spcPct val="12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25" name="Google Shape;125;p36"/>
          <p:cNvSpPr/>
          <p:nvPr/>
        </p:nvSpPr>
        <p:spPr>
          <a:xfrm>
            <a:off x="480951" y="2900300"/>
            <a:ext cx="48840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2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Semantic Segmentation for Outdoor Scene</a:t>
            </a:r>
            <a:endParaRPr sz="1800" b="1" i="0" u="none" strike="noStrike" cap="none">
              <a:solidFill>
                <a:schemeClr val="dk1"/>
              </a:solidFill>
              <a:latin typeface="Arial"/>
              <a:ea typeface="Arial"/>
              <a:cs typeface="Arial"/>
              <a:sym typeface="Arial"/>
            </a:endParaRPr>
          </a:p>
        </p:txBody>
      </p:sp>
      <p:sp>
        <p:nvSpPr>
          <p:cNvPr id="126" name="Google Shape;126;p36"/>
          <p:cNvSpPr/>
          <p:nvPr/>
        </p:nvSpPr>
        <p:spPr>
          <a:xfrm>
            <a:off x="262800" y="3376875"/>
            <a:ext cx="5033400" cy="322800"/>
          </a:xfrm>
          <a:prstGeom prst="rect">
            <a:avLst/>
          </a:prstGeom>
          <a:noFill/>
          <a:ln>
            <a:noFill/>
          </a:ln>
        </p:spPr>
        <p:txBody>
          <a:bodyPr spcFirstLastPara="1" wrap="square" lIns="90000" tIns="45000" rIns="90000" bIns="45000" anchor="t" anchorCtr="0">
            <a:noAutofit/>
          </a:bodyPr>
          <a:lstStyle/>
          <a:p>
            <a:pPr marL="914400" marR="0" lvl="1" indent="-342900" algn="l" rtl="0">
              <a:lnSpc>
                <a:spcPct val="115000"/>
              </a:lnSpc>
              <a:spcBef>
                <a:spcPts val="0"/>
              </a:spcBef>
              <a:spcAft>
                <a:spcPts val="0"/>
              </a:spcAft>
              <a:buClr>
                <a:srgbClr val="000000"/>
              </a:buClr>
              <a:buSzPts val="1800"/>
              <a:buFont typeface="Noto Sans Symbols"/>
              <a:buChar char="▪"/>
            </a:pPr>
            <a:r>
              <a:rPr lang="en-US" sz="1600" b="0" i="0" u="none" strike="noStrike" cap="none">
                <a:solidFill>
                  <a:schemeClr val="dk1"/>
                </a:solidFill>
                <a:highlight>
                  <a:srgbClr val="FDFDFD"/>
                </a:highlight>
                <a:latin typeface="Arial"/>
                <a:ea typeface="Arial"/>
                <a:cs typeface="Arial"/>
                <a:sym typeface="Arial"/>
              </a:rPr>
              <a:t>Getting Outdoor Scene Dataset ( KIST )</a:t>
            </a:r>
            <a:endParaRPr sz="1600" b="0" i="0" u="none" strike="noStrike" cap="none">
              <a:solidFill>
                <a:schemeClr val="dk1"/>
              </a:solidFill>
              <a:highlight>
                <a:srgbClr val="FDFDFD"/>
              </a:highlight>
              <a:latin typeface="Arial"/>
              <a:ea typeface="Arial"/>
              <a:cs typeface="Arial"/>
              <a:sym typeface="Arial"/>
            </a:endParaRPr>
          </a:p>
          <a:p>
            <a:pPr marL="914400" marR="0" lvl="1" indent="-330200" algn="l" rtl="0">
              <a:lnSpc>
                <a:spcPct val="115000"/>
              </a:lnSpc>
              <a:spcBef>
                <a:spcPts val="0"/>
              </a:spcBef>
              <a:spcAft>
                <a:spcPts val="0"/>
              </a:spcAft>
              <a:buClr>
                <a:schemeClr val="dk1"/>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Segmentation results for existing networks</a:t>
            </a:r>
            <a:endParaRPr sz="1600" b="0" i="0" u="none" strike="noStrike" cap="none">
              <a:solidFill>
                <a:schemeClr val="dk1"/>
              </a:solidFill>
              <a:highlight>
                <a:srgbClr val="FDFDFD"/>
              </a:highlight>
              <a:latin typeface="Arial"/>
              <a:ea typeface="Arial"/>
              <a:cs typeface="Arial"/>
              <a:sym typeface="Arial"/>
            </a:endParaRPr>
          </a:p>
          <a:p>
            <a:pPr marL="914400" marR="0" lvl="1" indent="-330200" algn="l" rtl="0">
              <a:lnSpc>
                <a:spcPct val="115000"/>
              </a:lnSpc>
              <a:spcBef>
                <a:spcPts val="0"/>
              </a:spcBef>
              <a:spcAft>
                <a:spcPts val="0"/>
              </a:spcAft>
              <a:buClr>
                <a:schemeClr val="dk1"/>
              </a:buClr>
              <a:buSzPts val="1600"/>
              <a:buFont typeface="Arial"/>
              <a:buChar char="▪"/>
            </a:pPr>
            <a:r>
              <a:rPr lang="en-US" sz="1600" b="0" i="0" u="none" strike="noStrike" cap="none">
                <a:solidFill>
                  <a:schemeClr val="dk1"/>
                </a:solidFill>
                <a:highlight>
                  <a:srgbClr val="FDFDFD"/>
                </a:highlight>
                <a:latin typeface="Arial"/>
                <a:ea typeface="Arial"/>
                <a:cs typeface="Arial"/>
                <a:sym typeface="Arial"/>
              </a:rPr>
              <a:t>Results Analysis</a:t>
            </a:r>
            <a:endParaRPr sz="1600" b="0" i="0" u="none" strike="noStrike" cap="none">
              <a:solidFill>
                <a:schemeClr val="dk1"/>
              </a:solidFill>
              <a:highlight>
                <a:srgbClr val="FDFDFD"/>
              </a:highlight>
              <a:latin typeface="Arial"/>
              <a:ea typeface="Arial"/>
              <a:cs typeface="Arial"/>
              <a:sym typeface="Arial"/>
            </a:endParaRPr>
          </a:p>
          <a:p>
            <a:pPr marL="359" marR="0" lvl="6" indent="0" algn="l" rtl="0">
              <a:lnSpc>
                <a:spcPct val="12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eab7143131_2_313"/>
          <p:cNvSpPr/>
          <p:nvPr/>
        </p:nvSpPr>
        <p:spPr>
          <a:xfrm>
            <a:off x="245160" y="596520"/>
            <a:ext cx="8648262" cy="3240"/>
          </a:xfrm>
          <a:custGeom>
            <a:avLst/>
            <a:gdLst/>
            <a:ahLst/>
            <a:cxnLst/>
            <a:rect l="l" t="t" r="r" b="b"/>
            <a:pathLst>
              <a:path w="21600" h="21600" extrusionOk="0">
                <a:moveTo>
                  <a:pt x="0" y="0"/>
                </a:moveTo>
                <a:lnTo>
                  <a:pt x="21600" y="21600"/>
                </a:lnTo>
              </a:path>
            </a:pathLst>
          </a:custGeom>
          <a:noFill/>
          <a:ln w="9525" cap="flat" cmpd="sng">
            <a:solidFill>
              <a:srgbClr val="FF0000"/>
            </a:solidFill>
            <a:prstDash val="solid"/>
            <a:round/>
            <a:headEnd type="none" w="sm" len="sm"/>
            <a:tailEnd type="none" w="sm" len="sm"/>
          </a:ln>
        </p:spPr>
      </p:sp>
      <p:pic>
        <p:nvPicPr>
          <p:cNvPr id="132" name="Google Shape;132;geab7143131_2_313"/>
          <p:cNvPicPr preferRelativeResize="0"/>
          <p:nvPr/>
        </p:nvPicPr>
        <p:blipFill rotWithShape="1">
          <a:blip r:embed="rId3">
            <a:alphaModFix/>
          </a:blip>
          <a:srcRect/>
          <a:stretch/>
        </p:blipFill>
        <p:spPr>
          <a:xfrm>
            <a:off x="8364240" y="92880"/>
            <a:ext cx="529200" cy="506880"/>
          </a:xfrm>
          <a:prstGeom prst="rect">
            <a:avLst/>
          </a:prstGeom>
          <a:noFill/>
          <a:ln>
            <a:noFill/>
          </a:ln>
        </p:spPr>
      </p:pic>
      <p:sp>
        <p:nvSpPr>
          <p:cNvPr id="133" name="Google Shape;133;geab7143131_2_313"/>
          <p:cNvSpPr/>
          <p:nvPr/>
        </p:nvSpPr>
        <p:spPr>
          <a:xfrm>
            <a:off x="193320" y="210600"/>
            <a:ext cx="222000" cy="22200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geab7143131_2_313"/>
          <p:cNvSpPr txBox="1"/>
          <p:nvPr/>
        </p:nvSpPr>
        <p:spPr>
          <a:xfrm>
            <a:off x="7238880" y="4796640"/>
            <a:ext cx="1904700" cy="342600"/>
          </a:xfrm>
          <a:prstGeom prst="rect">
            <a:avLst/>
          </a:prstGeom>
          <a:noFill/>
          <a:ln>
            <a:noFill/>
          </a:ln>
        </p:spPr>
        <p:txBody>
          <a:bodyPr spcFirstLastPara="1" wrap="square" lIns="68400" tIns="34200" rIns="68400" bIns="34200" anchor="b"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Gulim"/>
                <a:ea typeface="Gulim"/>
                <a:cs typeface="Gulim"/>
                <a:sym typeface="Gulim"/>
              </a:rPr>
              <a:t>7</a:t>
            </a:fld>
            <a:endParaRPr sz="1100" b="0" i="0" u="none" strike="noStrike" cap="none">
              <a:solidFill>
                <a:srgbClr val="000000"/>
              </a:solidFill>
              <a:latin typeface="Times New Roman"/>
              <a:ea typeface="Times New Roman"/>
              <a:cs typeface="Times New Roman"/>
              <a:sym typeface="Times New Roman"/>
            </a:endParaRPr>
          </a:p>
        </p:txBody>
      </p:sp>
      <p:sp>
        <p:nvSpPr>
          <p:cNvPr id="135" name="Google Shape;135;geab7143131_2_313"/>
          <p:cNvSpPr txBox="1"/>
          <p:nvPr/>
        </p:nvSpPr>
        <p:spPr>
          <a:xfrm>
            <a:off x="481048" y="67736"/>
            <a:ext cx="7484700" cy="5073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Survey on Related Works</a:t>
            </a:r>
            <a:endParaRPr sz="2800" b="1" i="0" u="none" strike="noStrike" cap="none">
              <a:solidFill>
                <a:srgbClr val="000000"/>
              </a:solidFill>
              <a:latin typeface="Arial"/>
              <a:ea typeface="Arial"/>
              <a:cs typeface="Arial"/>
              <a:sym typeface="Arial"/>
            </a:endParaRPr>
          </a:p>
        </p:txBody>
      </p:sp>
      <p:sp>
        <p:nvSpPr>
          <p:cNvPr id="136" name="Google Shape;136;geab7143131_2_313"/>
          <p:cNvSpPr/>
          <p:nvPr/>
        </p:nvSpPr>
        <p:spPr>
          <a:xfrm>
            <a:off x="262800" y="768950"/>
            <a:ext cx="61365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Arial"/>
                <a:ea typeface="Arial"/>
                <a:cs typeface="Arial"/>
                <a:sym typeface="Arial"/>
              </a:rPr>
              <a:t>General Semantic Segmentation Algorithm</a:t>
            </a:r>
            <a:endParaRPr sz="2200" b="0" i="0" u="none" strike="noStrike" cap="none">
              <a:solidFill>
                <a:srgbClr val="000000"/>
              </a:solidFill>
              <a:latin typeface="Arial"/>
              <a:ea typeface="Arial"/>
              <a:cs typeface="Arial"/>
              <a:sym typeface="Arial"/>
            </a:endParaRPr>
          </a:p>
        </p:txBody>
      </p:sp>
      <p:pic>
        <p:nvPicPr>
          <p:cNvPr id="137" name="Google Shape;137;geab7143131_2_313"/>
          <p:cNvPicPr preferRelativeResize="0"/>
          <p:nvPr/>
        </p:nvPicPr>
        <p:blipFill rotWithShape="1">
          <a:blip r:embed="rId4">
            <a:alphaModFix/>
          </a:blip>
          <a:srcRect/>
          <a:stretch/>
        </p:blipFill>
        <p:spPr>
          <a:xfrm>
            <a:off x="3900675" y="3269650"/>
            <a:ext cx="2716175" cy="1287700"/>
          </a:xfrm>
          <a:prstGeom prst="rect">
            <a:avLst/>
          </a:prstGeom>
          <a:noFill/>
          <a:ln>
            <a:noFill/>
          </a:ln>
        </p:spPr>
      </p:pic>
      <p:pic>
        <p:nvPicPr>
          <p:cNvPr id="138" name="Google Shape;138;geab7143131_2_313"/>
          <p:cNvPicPr preferRelativeResize="0"/>
          <p:nvPr/>
        </p:nvPicPr>
        <p:blipFill rotWithShape="1">
          <a:blip r:embed="rId5">
            <a:alphaModFix/>
          </a:blip>
          <a:srcRect/>
          <a:stretch/>
        </p:blipFill>
        <p:spPr>
          <a:xfrm>
            <a:off x="119425" y="3269650"/>
            <a:ext cx="1810125" cy="1199725"/>
          </a:xfrm>
          <a:prstGeom prst="rect">
            <a:avLst/>
          </a:prstGeom>
          <a:noFill/>
          <a:ln>
            <a:noFill/>
          </a:ln>
        </p:spPr>
      </p:pic>
      <p:pic>
        <p:nvPicPr>
          <p:cNvPr id="139" name="Google Shape;139;geab7143131_2_313"/>
          <p:cNvPicPr preferRelativeResize="0"/>
          <p:nvPr/>
        </p:nvPicPr>
        <p:blipFill rotWithShape="1">
          <a:blip r:embed="rId6">
            <a:alphaModFix/>
          </a:blip>
          <a:srcRect/>
          <a:stretch/>
        </p:blipFill>
        <p:spPr>
          <a:xfrm>
            <a:off x="2051800" y="3269650"/>
            <a:ext cx="1720775" cy="1199725"/>
          </a:xfrm>
          <a:prstGeom prst="rect">
            <a:avLst/>
          </a:prstGeom>
          <a:noFill/>
          <a:ln>
            <a:noFill/>
          </a:ln>
        </p:spPr>
      </p:pic>
      <p:pic>
        <p:nvPicPr>
          <p:cNvPr id="140" name="Google Shape;140;geab7143131_2_313"/>
          <p:cNvPicPr preferRelativeResize="0"/>
          <p:nvPr/>
        </p:nvPicPr>
        <p:blipFill rotWithShape="1">
          <a:blip r:embed="rId7">
            <a:alphaModFix/>
          </a:blip>
          <a:srcRect l="3175" t="3175"/>
          <a:stretch/>
        </p:blipFill>
        <p:spPr>
          <a:xfrm>
            <a:off x="6708400" y="3269650"/>
            <a:ext cx="1994250" cy="1287700"/>
          </a:xfrm>
          <a:prstGeom prst="rect">
            <a:avLst/>
          </a:prstGeom>
          <a:noFill/>
          <a:ln>
            <a:noFill/>
          </a:ln>
        </p:spPr>
      </p:pic>
      <p:pic>
        <p:nvPicPr>
          <p:cNvPr id="141" name="Google Shape;141;geab7143131_2_313"/>
          <p:cNvPicPr preferRelativeResize="0"/>
          <p:nvPr/>
        </p:nvPicPr>
        <p:blipFill rotWithShape="1">
          <a:blip r:embed="rId8">
            <a:alphaModFix/>
          </a:blip>
          <a:srcRect/>
          <a:stretch/>
        </p:blipFill>
        <p:spPr>
          <a:xfrm>
            <a:off x="1852650" y="1404750"/>
            <a:ext cx="1619575" cy="1177175"/>
          </a:xfrm>
          <a:prstGeom prst="rect">
            <a:avLst/>
          </a:prstGeom>
          <a:noFill/>
          <a:ln>
            <a:noFill/>
          </a:ln>
        </p:spPr>
      </p:pic>
      <p:pic>
        <p:nvPicPr>
          <p:cNvPr id="142" name="Google Shape;142;geab7143131_2_313"/>
          <p:cNvPicPr preferRelativeResize="0"/>
          <p:nvPr/>
        </p:nvPicPr>
        <p:blipFill rotWithShape="1">
          <a:blip r:embed="rId9">
            <a:alphaModFix/>
          </a:blip>
          <a:srcRect/>
          <a:stretch/>
        </p:blipFill>
        <p:spPr>
          <a:xfrm>
            <a:off x="3479025" y="1361550"/>
            <a:ext cx="3506424" cy="1177175"/>
          </a:xfrm>
          <a:prstGeom prst="rect">
            <a:avLst/>
          </a:prstGeom>
          <a:noFill/>
          <a:ln>
            <a:noFill/>
          </a:ln>
        </p:spPr>
      </p:pic>
      <p:pic>
        <p:nvPicPr>
          <p:cNvPr id="143" name="Google Shape;143;geab7143131_2_313"/>
          <p:cNvPicPr preferRelativeResize="0"/>
          <p:nvPr/>
        </p:nvPicPr>
        <p:blipFill rotWithShape="1">
          <a:blip r:embed="rId10">
            <a:alphaModFix/>
          </a:blip>
          <a:srcRect/>
          <a:stretch/>
        </p:blipFill>
        <p:spPr>
          <a:xfrm>
            <a:off x="7009275" y="1328550"/>
            <a:ext cx="1904700" cy="1199725"/>
          </a:xfrm>
          <a:prstGeom prst="rect">
            <a:avLst/>
          </a:prstGeom>
          <a:noFill/>
          <a:ln>
            <a:noFill/>
          </a:ln>
        </p:spPr>
      </p:pic>
      <p:sp>
        <p:nvSpPr>
          <p:cNvPr id="144" name="Google Shape;144;geab7143131_2_313"/>
          <p:cNvSpPr/>
          <p:nvPr/>
        </p:nvSpPr>
        <p:spPr>
          <a:xfrm>
            <a:off x="262800" y="2826350"/>
            <a:ext cx="75573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Arial"/>
                <a:ea typeface="Arial"/>
                <a:cs typeface="Arial"/>
                <a:sym typeface="Arial"/>
              </a:rPr>
              <a:t>Semantic Segmentation Algorithm for Wearable Robot</a:t>
            </a:r>
            <a:endParaRPr sz="2200" b="0" i="0" u="none" strike="noStrike" cap="none">
              <a:solidFill>
                <a:srgbClr val="000000"/>
              </a:solidFill>
              <a:latin typeface="Arial"/>
              <a:ea typeface="Arial"/>
              <a:cs typeface="Arial"/>
              <a:sym typeface="Arial"/>
            </a:endParaRPr>
          </a:p>
        </p:txBody>
      </p:sp>
      <p:sp>
        <p:nvSpPr>
          <p:cNvPr id="145" name="Google Shape;145;geab7143131_2_313"/>
          <p:cNvSpPr/>
          <p:nvPr/>
        </p:nvSpPr>
        <p:spPr>
          <a:xfrm>
            <a:off x="1950000" y="2542525"/>
            <a:ext cx="14748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&lt;UNet++&gt;</a:t>
            </a:r>
            <a:endParaRPr sz="1400" b="0" i="0" u="none" strike="noStrike" cap="none">
              <a:solidFill>
                <a:srgbClr val="000000"/>
              </a:solidFill>
              <a:latin typeface="Arial"/>
              <a:ea typeface="Arial"/>
              <a:cs typeface="Arial"/>
              <a:sym typeface="Arial"/>
            </a:endParaRPr>
          </a:p>
        </p:txBody>
      </p:sp>
      <p:sp>
        <p:nvSpPr>
          <p:cNvPr id="146" name="Google Shape;146;geab7143131_2_313"/>
          <p:cNvSpPr/>
          <p:nvPr/>
        </p:nvSpPr>
        <p:spPr>
          <a:xfrm>
            <a:off x="4312200" y="2542525"/>
            <a:ext cx="14748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&lt;PSPNet&gt;</a:t>
            </a:r>
            <a:endParaRPr sz="1400" b="0" i="0" u="none" strike="noStrike" cap="none">
              <a:solidFill>
                <a:srgbClr val="000000"/>
              </a:solidFill>
              <a:latin typeface="Arial"/>
              <a:ea typeface="Arial"/>
              <a:cs typeface="Arial"/>
              <a:sym typeface="Arial"/>
            </a:endParaRPr>
          </a:p>
        </p:txBody>
      </p:sp>
      <p:sp>
        <p:nvSpPr>
          <p:cNvPr id="147" name="Google Shape;147;geab7143131_2_313"/>
          <p:cNvSpPr/>
          <p:nvPr/>
        </p:nvSpPr>
        <p:spPr>
          <a:xfrm>
            <a:off x="7284000" y="2542525"/>
            <a:ext cx="14748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&lt;DeepLabV3+&gt;</a:t>
            </a:r>
            <a:endParaRPr sz="1400" b="0" i="0" u="none" strike="noStrike" cap="none">
              <a:solidFill>
                <a:srgbClr val="000000"/>
              </a:solidFill>
              <a:latin typeface="Arial"/>
              <a:ea typeface="Arial"/>
              <a:cs typeface="Arial"/>
              <a:sym typeface="Arial"/>
            </a:endParaRPr>
          </a:p>
        </p:txBody>
      </p:sp>
      <p:sp>
        <p:nvSpPr>
          <p:cNvPr id="148" name="Google Shape;148;geab7143131_2_313"/>
          <p:cNvSpPr/>
          <p:nvPr/>
        </p:nvSpPr>
        <p:spPr>
          <a:xfrm>
            <a:off x="4388400" y="4523725"/>
            <a:ext cx="14748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&lt;FuseNet&gt;</a:t>
            </a:r>
            <a:endParaRPr sz="1400" b="0" i="0" u="none" strike="noStrike" cap="none">
              <a:solidFill>
                <a:srgbClr val="000000"/>
              </a:solidFill>
              <a:latin typeface="Arial"/>
              <a:ea typeface="Arial"/>
              <a:cs typeface="Arial"/>
              <a:sym typeface="Arial"/>
            </a:endParaRPr>
          </a:p>
        </p:txBody>
      </p:sp>
      <p:sp>
        <p:nvSpPr>
          <p:cNvPr id="149" name="Google Shape;149;geab7143131_2_313"/>
          <p:cNvSpPr/>
          <p:nvPr/>
        </p:nvSpPr>
        <p:spPr>
          <a:xfrm>
            <a:off x="90675" y="4523725"/>
            <a:ext cx="18102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&lt;DenseNet, FPN&gt;</a:t>
            </a:r>
            <a:endParaRPr sz="1400" b="0" i="0" u="none" strike="noStrike" cap="none">
              <a:solidFill>
                <a:srgbClr val="000000"/>
              </a:solidFill>
              <a:latin typeface="Arial"/>
              <a:ea typeface="Arial"/>
              <a:cs typeface="Arial"/>
              <a:sym typeface="Arial"/>
            </a:endParaRPr>
          </a:p>
        </p:txBody>
      </p:sp>
      <p:sp>
        <p:nvSpPr>
          <p:cNvPr id="150" name="Google Shape;150;geab7143131_2_313"/>
          <p:cNvSpPr/>
          <p:nvPr/>
        </p:nvSpPr>
        <p:spPr>
          <a:xfrm>
            <a:off x="1995675" y="4523725"/>
            <a:ext cx="18102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ERF-PSPNet&gt;</a:t>
            </a:r>
            <a:endParaRPr sz="1400" b="0" i="0" u="none" strike="noStrike" cap="none">
              <a:solidFill>
                <a:srgbClr val="000000"/>
              </a:solidFill>
              <a:latin typeface="Arial"/>
              <a:ea typeface="Arial"/>
              <a:cs typeface="Arial"/>
              <a:sym typeface="Arial"/>
            </a:endParaRPr>
          </a:p>
        </p:txBody>
      </p:sp>
      <p:sp>
        <p:nvSpPr>
          <p:cNvPr id="151" name="Google Shape;151;geab7143131_2_313"/>
          <p:cNvSpPr/>
          <p:nvPr/>
        </p:nvSpPr>
        <p:spPr>
          <a:xfrm>
            <a:off x="6415275" y="4523725"/>
            <a:ext cx="25068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 Hierarchical ERF-PSPNet&gt;</a:t>
            </a:r>
            <a:endParaRPr sz="1400" b="0" i="0" u="none" strike="noStrike" cap="none">
              <a:solidFill>
                <a:srgbClr val="000000"/>
              </a:solidFill>
              <a:latin typeface="Arial"/>
              <a:ea typeface="Arial"/>
              <a:cs typeface="Arial"/>
              <a:sym typeface="Arial"/>
            </a:endParaRPr>
          </a:p>
        </p:txBody>
      </p:sp>
      <p:pic>
        <p:nvPicPr>
          <p:cNvPr id="152" name="Google Shape;152;geab7143131_2_313"/>
          <p:cNvPicPr preferRelativeResize="0"/>
          <p:nvPr/>
        </p:nvPicPr>
        <p:blipFill rotWithShape="1">
          <a:blip r:embed="rId11">
            <a:alphaModFix/>
          </a:blip>
          <a:srcRect/>
          <a:stretch/>
        </p:blipFill>
        <p:spPr>
          <a:xfrm>
            <a:off x="87550" y="1422300"/>
            <a:ext cx="1720775" cy="1119022"/>
          </a:xfrm>
          <a:prstGeom prst="rect">
            <a:avLst/>
          </a:prstGeom>
          <a:noFill/>
          <a:ln>
            <a:noFill/>
          </a:ln>
        </p:spPr>
      </p:pic>
      <p:sp>
        <p:nvSpPr>
          <p:cNvPr id="153" name="Google Shape;153;geab7143131_2_313"/>
          <p:cNvSpPr/>
          <p:nvPr/>
        </p:nvSpPr>
        <p:spPr>
          <a:xfrm>
            <a:off x="197400" y="2542525"/>
            <a:ext cx="14748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&lt;UNet&gt;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42"/>
          <p:cNvPicPr preferRelativeResize="0"/>
          <p:nvPr/>
        </p:nvPicPr>
        <p:blipFill rotWithShape="1">
          <a:blip r:embed="rId3">
            <a:alphaModFix/>
          </a:blip>
          <a:srcRect/>
          <a:stretch/>
        </p:blipFill>
        <p:spPr>
          <a:xfrm>
            <a:off x="260925" y="1596000"/>
            <a:ext cx="2171700" cy="3303000"/>
          </a:xfrm>
          <a:prstGeom prst="rect">
            <a:avLst/>
          </a:prstGeom>
          <a:noFill/>
          <a:ln>
            <a:noFill/>
          </a:ln>
        </p:spPr>
      </p:pic>
      <p:sp>
        <p:nvSpPr>
          <p:cNvPr id="159" name="Google Shape;159;p42"/>
          <p:cNvSpPr txBox="1">
            <a:spLocks noGrp="1"/>
          </p:cNvSpPr>
          <p:nvPr>
            <p:ph type="title"/>
          </p:nvPr>
        </p:nvSpPr>
        <p:spPr>
          <a:xfrm>
            <a:off x="481048" y="67736"/>
            <a:ext cx="7484834" cy="507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sz="2800">
                <a:latin typeface="Arial"/>
                <a:ea typeface="Arial"/>
                <a:cs typeface="Arial"/>
                <a:sym typeface="Arial"/>
              </a:rPr>
              <a:t>Semantic Segmentation for Outdoor Scene</a:t>
            </a:r>
            <a:endParaRPr sz="2800" b="0">
              <a:latin typeface="Arial"/>
              <a:ea typeface="Arial"/>
              <a:cs typeface="Arial"/>
              <a:sym typeface="Arial"/>
            </a:endParaRPr>
          </a:p>
        </p:txBody>
      </p:sp>
      <p:cxnSp>
        <p:nvCxnSpPr>
          <p:cNvPr id="160" name="Google Shape;160;p42"/>
          <p:cNvCxnSpPr/>
          <p:nvPr/>
        </p:nvCxnSpPr>
        <p:spPr>
          <a:xfrm>
            <a:off x="245275" y="596500"/>
            <a:ext cx="8648700" cy="3600"/>
          </a:xfrm>
          <a:prstGeom prst="straightConnector1">
            <a:avLst/>
          </a:prstGeom>
          <a:noFill/>
          <a:ln w="9525" cap="flat" cmpd="sng">
            <a:solidFill>
              <a:srgbClr val="FF0000"/>
            </a:solidFill>
            <a:prstDash val="solid"/>
            <a:round/>
            <a:headEnd type="none" w="sm" len="sm"/>
            <a:tailEnd type="none" w="sm" len="sm"/>
          </a:ln>
        </p:spPr>
      </p:cxnSp>
      <p:pic>
        <p:nvPicPr>
          <p:cNvPr id="161" name="Google Shape;161;p42"/>
          <p:cNvPicPr preferRelativeResize="0"/>
          <p:nvPr/>
        </p:nvPicPr>
        <p:blipFill rotWithShape="1">
          <a:blip r:embed="rId4">
            <a:alphaModFix/>
          </a:blip>
          <a:srcRect/>
          <a:stretch/>
        </p:blipFill>
        <p:spPr>
          <a:xfrm>
            <a:off x="8364300" y="92802"/>
            <a:ext cx="529681" cy="507300"/>
          </a:xfrm>
          <a:prstGeom prst="rect">
            <a:avLst/>
          </a:prstGeom>
          <a:noFill/>
          <a:ln>
            <a:noFill/>
          </a:ln>
        </p:spPr>
      </p:pic>
      <p:sp>
        <p:nvSpPr>
          <p:cNvPr id="162" name="Google Shape;162;p42"/>
          <p:cNvSpPr/>
          <p:nvPr/>
        </p:nvSpPr>
        <p:spPr>
          <a:xfrm>
            <a:off x="193481" y="210489"/>
            <a:ext cx="222637" cy="222637"/>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 name="Google Shape;163;p42"/>
          <p:cNvSpPr txBox="1">
            <a:spLocks noGrp="1"/>
          </p:cNvSpPr>
          <p:nvPr>
            <p:ph type="sldNum" idx="12"/>
          </p:nvPr>
        </p:nvSpPr>
        <p:spPr>
          <a:xfrm>
            <a:off x="3377300" y="7527471"/>
            <a:ext cx="1905000" cy="342900"/>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chemeClr val="dk1"/>
              </a:buClr>
              <a:buSzPts val="1100"/>
              <a:buFont typeface="Gulim"/>
              <a:buNone/>
            </a:pPr>
            <a:fld id="{00000000-1234-1234-1234-123412341234}" type="slidenum">
              <a:rPr lang="en-US"/>
              <a:t>8</a:t>
            </a:fld>
            <a:endParaRPr/>
          </a:p>
        </p:txBody>
      </p:sp>
      <p:pic>
        <p:nvPicPr>
          <p:cNvPr id="164" name="Google Shape;164;p42" descr="\documentclass{article}&#10;\pagestyle{empty}&#10;&#10;&#10;\usepackage{mathtools} &#10;\DeclareMathOperator*{\argmin}{argmin} &#10;\DeclarePairedDelimiter{\norm}{\lVert}{\rVert} &#10;\DeclareMathAlphabet{\mathpzc}{OT1}{pzc}{m}{it} &#10;&#10;\newcommand{\RN}[1]{&#10;  \textup{\uppercase\expandafter{\romannumeral#1}}&#10;}&#10;\usepackage[ruled,lined,linesnumbered]{algorithm2e}&#10;&#10;\makeatletter &#10;\newcommand{\AlgoResetCount}{\renewcommand{\@ResetCounterIfNeeded}{\setcounter{AlgoLine}{0}}}&#10;\newcommand{\AlgoNoResetCount}{\renewcommand{\@ResetCounterIfNeeded}{}}&#10;\newcounter{AlgoSavedLineCount}&#10;\newcommand{\AlgoSaveLineCount}{\setcounter{AlgoSavedLineCount}{\value{AlgoLine}}}&#10;\newcommand{\AlgoRestoreLineCount}{\setcounter{AlgoLine}{\value{AlgoSavedLineCount}}}&#10;\let\oldnl\nl&#10;\newcommand{\nonl}{\renewcommand{\nl}{\let\nl\oldnl}}&#10;\makeatother&#10;&#10;\usepackage{float} &#10;\usepackage{placeins} &#10;&#10;\usepackage{enumitem} &#10;\setlist{leftmargin=5.0mm}  &#10;\usepackage{amsmath} &#10;&#10;\usepackage{array} &#10;\newcolumntype{P}[1]{&gt;{\centering\arraybackslash}p{#1}}&#10;&#10;\usepackage{afterpage}&#10;\usepackage{booktabs}&#10;\usepackage{algpseudocode}&#10;\usepackage{caption,subcaption}&#10;\captionsetup{compatibility=false}&#10;&#10;\usepackage[numbers]{natbib}&#10;\usepackage{siunitx}&#10;\PassOptionsToPackage{hyphens}{url}&#10;&#10;\usepackage{tabularx}&#10;&#10;&#10;&#10;&#10;&#10;&#10;\begin{document}&#10;&#10;&#10;\begin{table}[h]&#10;\caption*{Specification of Intel LiDAR Camera}&#10;\centering&#10;\begin{tabular*}{\textwidth}{c @{\extracolsep{\fill}} cc}&#10;\toprule&#10;    \textbf{Category} &amp; \textbf{Description} \\&#10;\midrule&#10;    Model                             &amp; Intel Realsense LiDAR Camera L515                            \\&#10;    Ideal range                             &amp; 0.25 to 9 m \\&#10;    Depth field of view                     &amp; $70^{\circ}$ $\times$ $55^{\circ}$ ($\pm$ $3^{\circ}$)\\&#10;    Depth output resolution                 &amp; 1024  $\times$ 768 \\&#10;    Depth accuracy                          &amp; $~5$ mm to $~14$ mm thru $9 m^2$                \\&#10;    Depth frame rate                        &amp; 30 fps \\                       &#10;    RGB frame resolution                    &amp; 1920  $\times$ 1080 \\&#10;    RGB field of view                       &amp; $70^{\circ}$ $\times$ $43^{\circ}$ ($\pm$ $3^{\circ}$)               \\&#10;    RGB frame rate                          &amp; 30 fps \\&#10;\bottomrule&#10;\end{tabular*}&#10;\end{table}&#10;&#10;&#10;&#10;\end{document}" title="IguanaTex Bitmap Display"/>
          <p:cNvPicPr preferRelativeResize="0"/>
          <p:nvPr/>
        </p:nvPicPr>
        <p:blipFill rotWithShape="1">
          <a:blip r:embed="rId5">
            <a:alphaModFix/>
          </a:blip>
          <a:srcRect/>
          <a:stretch/>
        </p:blipFill>
        <p:spPr>
          <a:xfrm>
            <a:off x="4802347" y="1317599"/>
            <a:ext cx="3514204" cy="1547000"/>
          </a:xfrm>
          <a:prstGeom prst="rect">
            <a:avLst/>
          </a:prstGeom>
          <a:noFill/>
          <a:ln>
            <a:noFill/>
          </a:ln>
        </p:spPr>
      </p:pic>
      <p:sp>
        <p:nvSpPr>
          <p:cNvPr id="165" name="Google Shape;165;p42"/>
          <p:cNvSpPr/>
          <p:nvPr/>
        </p:nvSpPr>
        <p:spPr>
          <a:xfrm>
            <a:off x="4815114" y="4865939"/>
            <a:ext cx="36882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&lt;Map of Experimented Road&gt;</a:t>
            </a:r>
            <a:endParaRPr sz="1400" b="0" i="0" u="none" strike="noStrike" cap="none">
              <a:solidFill>
                <a:srgbClr val="000000"/>
              </a:solidFill>
              <a:latin typeface="Arial"/>
              <a:ea typeface="Arial"/>
              <a:cs typeface="Arial"/>
              <a:sym typeface="Arial"/>
            </a:endParaRPr>
          </a:p>
        </p:txBody>
      </p:sp>
      <p:pic>
        <p:nvPicPr>
          <p:cNvPr id="166" name="Google Shape;166;p42"/>
          <p:cNvPicPr preferRelativeResize="0"/>
          <p:nvPr/>
        </p:nvPicPr>
        <p:blipFill rotWithShape="1">
          <a:blip r:embed="rId6">
            <a:alphaModFix/>
          </a:blip>
          <a:srcRect/>
          <a:stretch/>
        </p:blipFill>
        <p:spPr>
          <a:xfrm>
            <a:off x="4850100" y="3154025"/>
            <a:ext cx="3514199" cy="1711925"/>
          </a:xfrm>
          <a:prstGeom prst="rect">
            <a:avLst/>
          </a:prstGeom>
          <a:noFill/>
          <a:ln>
            <a:noFill/>
          </a:ln>
        </p:spPr>
      </p:pic>
      <p:sp>
        <p:nvSpPr>
          <p:cNvPr id="167" name="Google Shape;167;p42"/>
          <p:cNvSpPr/>
          <p:nvPr/>
        </p:nvSpPr>
        <p:spPr>
          <a:xfrm>
            <a:off x="262800" y="768960"/>
            <a:ext cx="58191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Arial"/>
                <a:ea typeface="Arial"/>
                <a:cs typeface="Arial"/>
                <a:sym typeface="Arial"/>
              </a:rPr>
              <a:t>Getting Outdoor Scene Dataset (KIST)</a:t>
            </a:r>
            <a:endParaRPr sz="2200" b="0" i="0" u="none" strike="noStrike" cap="none">
              <a:solidFill>
                <a:srgbClr val="000000"/>
              </a:solidFill>
              <a:latin typeface="Arial"/>
              <a:ea typeface="Arial"/>
              <a:cs typeface="Arial"/>
              <a:sym typeface="Arial"/>
            </a:endParaRPr>
          </a:p>
        </p:txBody>
      </p:sp>
      <p:sp>
        <p:nvSpPr>
          <p:cNvPr id="168" name="Google Shape;168;p42"/>
          <p:cNvSpPr/>
          <p:nvPr/>
        </p:nvSpPr>
        <p:spPr>
          <a:xfrm>
            <a:off x="583984" y="1088995"/>
            <a:ext cx="83100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Experiment Setting</a:t>
            </a:r>
            <a:endParaRPr sz="2000" b="1" i="0" u="none" strike="noStrike" cap="none">
              <a:solidFill>
                <a:srgbClr val="000000"/>
              </a:solidFill>
              <a:latin typeface="Arial"/>
              <a:ea typeface="Arial"/>
              <a:cs typeface="Arial"/>
              <a:sym typeface="Arial"/>
            </a:endParaRPr>
          </a:p>
        </p:txBody>
      </p:sp>
      <p:cxnSp>
        <p:nvCxnSpPr>
          <p:cNvPr id="169" name="Google Shape;169;p42"/>
          <p:cNvCxnSpPr/>
          <p:nvPr/>
        </p:nvCxnSpPr>
        <p:spPr>
          <a:xfrm>
            <a:off x="3228325" y="1847425"/>
            <a:ext cx="236100" cy="9600"/>
          </a:xfrm>
          <a:prstGeom prst="straightConnector1">
            <a:avLst/>
          </a:prstGeom>
          <a:noFill/>
          <a:ln w="19050" cap="flat" cmpd="sng">
            <a:solidFill>
              <a:schemeClr val="lt1"/>
            </a:solidFill>
            <a:prstDash val="solid"/>
            <a:round/>
            <a:headEnd type="none" w="sm" len="sm"/>
            <a:tailEnd type="triangle" w="med" len="med"/>
          </a:ln>
        </p:spPr>
      </p:cxnSp>
      <p:sp>
        <p:nvSpPr>
          <p:cNvPr id="170" name="Google Shape;170;p42"/>
          <p:cNvSpPr/>
          <p:nvPr/>
        </p:nvSpPr>
        <p:spPr>
          <a:xfrm>
            <a:off x="-747486" y="4865939"/>
            <a:ext cx="36882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&lt;Setting of Camera&gt;</a:t>
            </a:r>
            <a:endParaRPr sz="1400" b="0" i="0" u="none" strike="noStrike" cap="none">
              <a:solidFill>
                <a:srgbClr val="000000"/>
              </a:solidFill>
              <a:latin typeface="Arial"/>
              <a:ea typeface="Arial"/>
              <a:cs typeface="Arial"/>
              <a:sym typeface="Arial"/>
            </a:endParaRPr>
          </a:p>
        </p:txBody>
      </p:sp>
      <p:sp>
        <p:nvSpPr>
          <p:cNvPr id="171" name="Google Shape;171;p42"/>
          <p:cNvSpPr txBox="1"/>
          <p:nvPr/>
        </p:nvSpPr>
        <p:spPr>
          <a:xfrm>
            <a:off x="2134800" y="1672200"/>
            <a:ext cx="2131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 collection based on field of view</a:t>
            </a:r>
            <a:endParaRPr sz="1400" b="1" i="0" u="none" strike="noStrike" cap="none">
              <a:solidFill>
                <a:srgbClr val="000000"/>
              </a:solidFill>
              <a:latin typeface="Arial"/>
              <a:ea typeface="Arial"/>
              <a:cs typeface="Arial"/>
              <a:sym typeface="Arial"/>
            </a:endParaRPr>
          </a:p>
        </p:txBody>
      </p:sp>
      <p:sp>
        <p:nvSpPr>
          <p:cNvPr id="172" name="Google Shape;172;p42"/>
          <p:cNvSpPr txBox="1"/>
          <p:nvPr/>
        </p:nvSpPr>
        <p:spPr>
          <a:xfrm>
            <a:off x="2344600" y="3712238"/>
            <a:ext cx="2131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Data collection based on fixed view</a:t>
            </a:r>
            <a:endParaRPr sz="1400" b="1" i="0" u="none" strike="noStrike" cap="none">
              <a:solidFill>
                <a:srgbClr val="000000"/>
              </a:solidFill>
              <a:latin typeface="Arial"/>
              <a:ea typeface="Arial"/>
              <a:cs typeface="Arial"/>
              <a:sym typeface="Arial"/>
            </a:endParaRPr>
          </a:p>
        </p:txBody>
      </p:sp>
      <p:cxnSp>
        <p:nvCxnSpPr>
          <p:cNvPr id="173" name="Google Shape;173;p42"/>
          <p:cNvCxnSpPr/>
          <p:nvPr/>
        </p:nvCxnSpPr>
        <p:spPr>
          <a:xfrm>
            <a:off x="2009125" y="1847425"/>
            <a:ext cx="236100" cy="9600"/>
          </a:xfrm>
          <a:prstGeom prst="straightConnector1">
            <a:avLst/>
          </a:prstGeom>
          <a:noFill/>
          <a:ln w="19050" cap="flat" cmpd="sng">
            <a:solidFill>
              <a:schemeClr val="lt1"/>
            </a:solidFill>
            <a:prstDash val="solid"/>
            <a:round/>
            <a:headEnd type="none" w="sm" len="sm"/>
            <a:tailEnd type="triangle" w="med" len="med"/>
          </a:ln>
        </p:spPr>
      </p:cxnSp>
      <p:cxnSp>
        <p:nvCxnSpPr>
          <p:cNvPr id="174" name="Google Shape;174;p42"/>
          <p:cNvCxnSpPr/>
          <p:nvPr/>
        </p:nvCxnSpPr>
        <p:spPr>
          <a:xfrm>
            <a:off x="2085325" y="3904825"/>
            <a:ext cx="236100" cy="9600"/>
          </a:xfrm>
          <a:prstGeom prst="straightConnector1">
            <a:avLst/>
          </a:prstGeom>
          <a:noFill/>
          <a:ln w="19050" cap="flat" cmpd="sng">
            <a:solidFill>
              <a:schemeClr val="lt1"/>
            </a:solidFill>
            <a:prstDash val="solid"/>
            <a:round/>
            <a:headEnd type="none" w="sm" len="sm"/>
            <a:tailEnd type="triangle" w="med" len="med"/>
          </a:ln>
        </p:spPr>
      </p:cxnSp>
      <p:sp>
        <p:nvSpPr>
          <p:cNvPr id="175" name="Google Shape;175;p42"/>
          <p:cNvSpPr/>
          <p:nvPr/>
        </p:nvSpPr>
        <p:spPr>
          <a:xfrm>
            <a:off x="4681785" y="2828567"/>
            <a:ext cx="3990900" cy="342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&lt;Specification of depth camera&gt;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eab7143131_2_357"/>
          <p:cNvSpPr txBox="1"/>
          <p:nvPr/>
        </p:nvSpPr>
        <p:spPr>
          <a:xfrm>
            <a:off x="480960" y="67680"/>
            <a:ext cx="74844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Semantic Segmentation for Outdoor Scene</a:t>
            </a:r>
            <a:endParaRPr sz="2800" b="1" i="0" u="none" strike="noStrike" cap="none">
              <a:solidFill>
                <a:srgbClr val="000000"/>
              </a:solidFill>
              <a:latin typeface="Arial"/>
              <a:ea typeface="Arial"/>
              <a:cs typeface="Arial"/>
              <a:sym typeface="Arial"/>
            </a:endParaRPr>
          </a:p>
        </p:txBody>
      </p:sp>
      <p:sp>
        <p:nvSpPr>
          <p:cNvPr id="181" name="Google Shape;181;geab7143131_2_357"/>
          <p:cNvSpPr/>
          <p:nvPr/>
        </p:nvSpPr>
        <p:spPr>
          <a:xfrm>
            <a:off x="245160" y="596520"/>
            <a:ext cx="8648262" cy="3240"/>
          </a:xfrm>
          <a:custGeom>
            <a:avLst/>
            <a:gdLst/>
            <a:ahLst/>
            <a:cxnLst/>
            <a:rect l="l" t="t" r="r" b="b"/>
            <a:pathLst>
              <a:path w="21600" h="21600" extrusionOk="0">
                <a:moveTo>
                  <a:pt x="0" y="0"/>
                </a:moveTo>
                <a:lnTo>
                  <a:pt x="21600" y="21600"/>
                </a:lnTo>
              </a:path>
            </a:pathLst>
          </a:custGeom>
          <a:noFill/>
          <a:ln w="9525" cap="flat" cmpd="sng">
            <a:solidFill>
              <a:srgbClr val="FF0000"/>
            </a:solidFill>
            <a:prstDash val="solid"/>
            <a:round/>
            <a:headEnd type="none" w="sm" len="sm"/>
            <a:tailEnd type="none" w="sm" len="sm"/>
          </a:ln>
        </p:spPr>
      </p:sp>
      <p:pic>
        <p:nvPicPr>
          <p:cNvPr id="182" name="Google Shape;182;geab7143131_2_357"/>
          <p:cNvPicPr preferRelativeResize="0"/>
          <p:nvPr/>
        </p:nvPicPr>
        <p:blipFill rotWithShape="1">
          <a:blip r:embed="rId3">
            <a:alphaModFix/>
          </a:blip>
          <a:srcRect/>
          <a:stretch/>
        </p:blipFill>
        <p:spPr>
          <a:xfrm>
            <a:off x="8364240" y="92880"/>
            <a:ext cx="529200" cy="506880"/>
          </a:xfrm>
          <a:prstGeom prst="rect">
            <a:avLst/>
          </a:prstGeom>
          <a:noFill/>
          <a:ln>
            <a:noFill/>
          </a:ln>
        </p:spPr>
      </p:pic>
      <p:sp>
        <p:nvSpPr>
          <p:cNvPr id="183" name="Google Shape;183;geab7143131_2_357"/>
          <p:cNvSpPr/>
          <p:nvPr/>
        </p:nvSpPr>
        <p:spPr>
          <a:xfrm>
            <a:off x="193320" y="210600"/>
            <a:ext cx="222000" cy="222000"/>
          </a:xfrm>
          <a:prstGeom prst="rect">
            <a:avLst/>
          </a:prstGeom>
          <a:solidFill>
            <a:srgbClr val="C00000"/>
          </a:solidFill>
          <a:ln w="254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geab7143131_2_357"/>
          <p:cNvSpPr txBox="1"/>
          <p:nvPr/>
        </p:nvSpPr>
        <p:spPr>
          <a:xfrm>
            <a:off x="7218840" y="4737213"/>
            <a:ext cx="1904700" cy="342600"/>
          </a:xfrm>
          <a:prstGeom prst="rect">
            <a:avLst/>
          </a:prstGeom>
          <a:noFill/>
          <a:ln>
            <a:noFill/>
          </a:ln>
        </p:spPr>
        <p:txBody>
          <a:bodyPr spcFirstLastPara="1" wrap="square" lIns="68400" tIns="34200" rIns="68400" bIns="34200" anchor="b"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Gulim"/>
                <a:ea typeface="Gulim"/>
                <a:cs typeface="Gulim"/>
                <a:sym typeface="Gulim"/>
              </a:rPr>
              <a:t>9</a:t>
            </a:fld>
            <a:endParaRPr sz="1100" b="0" i="0" u="none" strike="noStrike" cap="none">
              <a:solidFill>
                <a:srgbClr val="000000"/>
              </a:solidFill>
              <a:latin typeface="Times New Roman"/>
              <a:ea typeface="Times New Roman"/>
              <a:cs typeface="Times New Roman"/>
              <a:sym typeface="Times New Roman"/>
            </a:endParaRPr>
          </a:p>
        </p:txBody>
      </p:sp>
      <p:sp>
        <p:nvSpPr>
          <p:cNvPr id="185" name="Google Shape;185;geab7143131_2_357"/>
          <p:cNvSpPr/>
          <p:nvPr/>
        </p:nvSpPr>
        <p:spPr>
          <a:xfrm>
            <a:off x="583559" y="1141320"/>
            <a:ext cx="8310000" cy="507000"/>
          </a:xfrm>
          <a:prstGeom prst="rect">
            <a:avLst/>
          </a:prstGeom>
          <a:noFill/>
          <a:ln>
            <a:noFill/>
          </a:ln>
        </p:spPr>
        <p:txBody>
          <a:bodyPr spcFirstLastPara="1" wrap="square" lIns="68400" tIns="34200" rIns="68400" bIns="342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Getting RGB image, Depth image, IMU data from Camera </a:t>
            </a:r>
            <a:endParaRPr sz="2000" b="1" i="0" u="none" strike="noStrike" cap="none">
              <a:solidFill>
                <a:srgbClr val="000000"/>
              </a:solidFill>
              <a:latin typeface="Arial"/>
              <a:ea typeface="Arial"/>
              <a:cs typeface="Arial"/>
              <a:sym typeface="Arial"/>
            </a:endParaRPr>
          </a:p>
        </p:txBody>
      </p:sp>
      <p:sp>
        <p:nvSpPr>
          <p:cNvPr id="186" name="Google Shape;186;geab7143131_2_357"/>
          <p:cNvSpPr/>
          <p:nvPr/>
        </p:nvSpPr>
        <p:spPr>
          <a:xfrm>
            <a:off x="3251525" y="3003000"/>
            <a:ext cx="28554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&lt;color image for outdoor scene &gt;</a:t>
            </a:r>
            <a:endParaRPr sz="1400" b="0" i="0" u="none" strike="noStrike" cap="none">
              <a:solidFill>
                <a:srgbClr val="000000"/>
              </a:solidFill>
              <a:latin typeface="Arial"/>
              <a:ea typeface="Arial"/>
              <a:cs typeface="Arial"/>
              <a:sym typeface="Arial"/>
            </a:endParaRPr>
          </a:p>
        </p:txBody>
      </p:sp>
      <p:sp>
        <p:nvSpPr>
          <p:cNvPr id="187" name="Google Shape;187;geab7143131_2_357"/>
          <p:cNvSpPr/>
          <p:nvPr/>
        </p:nvSpPr>
        <p:spPr>
          <a:xfrm>
            <a:off x="262800" y="768960"/>
            <a:ext cx="5819100" cy="4560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C00000"/>
                </a:solidFill>
                <a:latin typeface="Arial"/>
                <a:ea typeface="Arial"/>
                <a:cs typeface="Arial"/>
                <a:sym typeface="Arial"/>
              </a:rPr>
              <a:t>Getting Outdoor Scene Dataset (KIST)</a:t>
            </a:r>
            <a:endParaRPr sz="2200" b="0" i="0" u="none" strike="noStrike" cap="none">
              <a:solidFill>
                <a:srgbClr val="000000"/>
              </a:solidFill>
              <a:latin typeface="Arial"/>
              <a:ea typeface="Arial"/>
              <a:cs typeface="Arial"/>
              <a:sym typeface="Arial"/>
            </a:endParaRPr>
          </a:p>
        </p:txBody>
      </p:sp>
      <p:pic>
        <p:nvPicPr>
          <p:cNvPr id="188" name="Google Shape;188;geab7143131_2_357"/>
          <p:cNvPicPr preferRelativeResize="0"/>
          <p:nvPr/>
        </p:nvPicPr>
        <p:blipFill rotWithShape="1">
          <a:blip r:embed="rId4">
            <a:alphaModFix/>
          </a:blip>
          <a:srcRect/>
          <a:stretch/>
        </p:blipFill>
        <p:spPr>
          <a:xfrm>
            <a:off x="34325" y="1648325"/>
            <a:ext cx="2236524" cy="1316925"/>
          </a:xfrm>
          <a:prstGeom prst="rect">
            <a:avLst/>
          </a:prstGeom>
          <a:noFill/>
          <a:ln>
            <a:noFill/>
          </a:ln>
        </p:spPr>
      </p:pic>
      <p:pic>
        <p:nvPicPr>
          <p:cNvPr id="189" name="Google Shape;189;geab7143131_2_357"/>
          <p:cNvPicPr preferRelativeResize="0"/>
          <p:nvPr/>
        </p:nvPicPr>
        <p:blipFill rotWithShape="1">
          <a:blip r:embed="rId5">
            <a:alphaModFix/>
          </a:blip>
          <a:srcRect/>
          <a:stretch/>
        </p:blipFill>
        <p:spPr>
          <a:xfrm>
            <a:off x="44675" y="3385077"/>
            <a:ext cx="2236526" cy="1279898"/>
          </a:xfrm>
          <a:prstGeom prst="rect">
            <a:avLst/>
          </a:prstGeom>
          <a:noFill/>
          <a:ln>
            <a:noFill/>
          </a:ln>
        </p:spPr>
      </p:pic>
      <p:pic>
        <p:nvPicPr>
          <p:cNvPr id="190" name="Google Shape;190;geab7143131_2_357"/>
          <p:cNvPicPr preferRelativeResize="0"/>
          <p:nvPr/>
        </p:nvPicPr>
        <p:blipFill rotWithShape="1">
          <a:blip r:embed="rId6">
            <a:alphaModFix/>
          </a:blip>
          <a:srcRect/>
          <a:stretch/>
        </p:blipFill>
        <p:spPr>
          <a:xfrm>
            <a:off x="4614775" y="1648325"/>
            <a:ext cx="2236524" cy="1316925"/>
          </a:xfrm>
          <a:prstGeom prst="rect">
            <a:avLst/>
          </a:prstGeom>
          <a:noFill/>
          <a:ln>
            <a:noFill/>
          </a:ln>
        </p:spPr>
      </p:pic>
      <p:pic>
        <p:nvPicPr>
          <p:cNvPr id="191" name="Google Shape;191;geab7143131_2_357"/>
          <p:cNvPicPr preferRelativeResize="0"/>
          <p:nvPr/>
        </p:nvPicPr>
        <p:blipFill rotWithShape="1">
          <a:blip r:embed="rId7">
            <a:alphaModFix/>
          </a:blip>
          <a:srcRect/>
          <a:stretch/>
        </p:blipFill>
        <p:spPr>
          <a:xfrm>
            <a:off x="4606325" y="3388624"/>
            <a:ext cx="2236526" cy="1294410"/>
          </a:xfrm>
          <a:prstGeom prst="rect">
            <a:avLst/>
          </a:prstGeom>
          <a:noFill/>
          <a:ln>
            <a:noFill/>
          </a:ln>
        </p:spPr>
      </p:pic>
      <p:pic>
        <p:nvPicPr>
          <p:cNvPr id="192" name="Google Shape;192;geab7143131_2_357"/>
          <p:cNvPicPr preferRelativeResize="0"/>
          <p:nvPr/>
        </p:nvPicPr>
        <p:blipFill rotWithShape="1">
          <a:blip r:embed="rId8">
            <a:alphaModFix/>
          </a:blip>
          <a:srcRect/>
          <a:stretch/>
        </p:blipFill>
        <p:spPr>
          <a:xfrm>
            <a:off x="2320325" y="1648325"/>
            <a:ext cx="2236524" cy="1309646"/>
          </a:xfrm>
          <a:prstGeom prst="rect">
            <a:avLst/>
          </a:prstGeom>
          <a:noFill/>
          <a:ln>
            <a:noFill/>
          </a:ln>
        </p:spPr>
      </p:pic>
      <p:pic>
        <p:nvPicPr>
          <p:cNvPr id="193" name="Google Shape;193;geab7143131_2_357"/>
          <p:cNvPicPr preferRelativeResize="0"/>
          <p:nvPr/>
        </p:nvPicPr>
        <p:blipFill rotWithShape="1">
          <a:blip r:embed="rId9">
            <a:alphaModFix/>
          </a:blip>
          <a:srcRect/>
          <a:stretch/>
        </p:blipFill>
        <p:spPr>
          <a:xfrm>
            <a:off x="2320325" y="3388625"/>
            <a:ext cx="2236525" cy="1277635"/>
          </a:xfrm>
          <a:prstGeom prst="rect">
            <a:avLst/>
          </a:prstGeom>
          <a:noFill/>
          <a:ln>
            <a:noFill/>
          </a:ln>
        </p:spPr>
      </p:pic>
      <p:pic>
        <p:nvPicPr>
          <p:cNvPr id="194" name="Google Shape;194;geab7143131_2_357"/>
          <p:cNvPicPr preferRelativeResize="0"/>
          <p:nvPr/>
        </p:nvPicPr>
        <p:blipFill rotWithShape="1">
          <a:blip r:embed="rId10">
            <a:alphaModFix/>
          </a:blip>
          <a:srcRect/>
          <a:stretch/>
        </p:blipFill>
        <p:spPr>
          <a:xfrm>
            <a:off x="6909225" y="1638900"/>
            <a:ext cx="2236525" cy="1328500"/>
          </a:xfrm>
          <a:prstGeom prst="rect">
            <a:avLst/>
          </a:prstGeom>
          <a:noFill/>
          <a:ln>
            <a:noFill/>
          </a:ln>
        </p:spPr>
      </p:pic>
      <p:pic>
        <p:nvPicPr>
          <p:cNvPr id="195" name="Google Shape;195;geab7143131_2_357"/>
          <p:cNvPicPr preferRelativeResize="0"/>
          <p:nvPr/>
        </p:nvPicPr>
        <p:blipFill rotWithShape="1">
          <a:blip r:embed="rId11">
            <a:alphaModFix/>
          </a:blip>
          <a:srcRect/>
          <a:stretch/>
        </p:blipFill>
        <p:spPr>
          <a:xfrm>
            <a:off x="6892325" y="3401357"/>
            <a:ext cx="2236526" cy="1268951"/>
          </a:xfrm>
          <a:prstGeom prst="rect">
            <a:avLst/>
          </a:prstGeom>
          <a:noFill/>
          <a:ln>
            <a:noFill/>
          </a:ln>
        </p:spPr>
      </p:pic>
      <p:sp>
        <p:nvSpPr>
          <p:cNvPr id="196" name="Google Shape;196;geab7143131_2_357"/>
          <p:cNvSpPr/>
          <p:nvPr/>
        </p:nvSpPr>
        <p:spPr>
          <a:xfrm>
            <a:off x="3251525" y="4679400"/>
            <a:ext cx="2855400" cy="330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&lt;depth image for outdoor scene &gt;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2268</Words>
  <Application>Microsoft Office PowerPoint</Application>
  <PresentationFormat>화면 슬라이드 쇼(16:9)</PresentationFormat>
  <Paragraphs>298</Paragraphs>
  <Slides>20</Slides>
  <Notes>20</Notes>
  <HiddenSlides>0</HiddenSlides>
  <MMClips>0</MMClips>
  <ScaleCrop>false</ScaleCrop>
  <HeadingPairs>
    <vt:vector size="4" baseType="variant">
      <vt:variant>
        <vt:lpstr>테마</vt:lpstr>
      </vt:variant>
      <vt:variant>
        <vt:i4>1</vt:i4>
      </vt:variant>
      <vt:variant>
        <vt:lpstr>슬라이드 제목</vt:lpstr>
      </vt:variant>
      <vt:variant>
        <vt:i4>20</vt:i4>
      </vt:variant>
    </vt:vector>
  </HeadingPairs>
  <TitlesOfParts>
    <vt:vector size="21" baseType="lpstr">
      <vt:lpstr>Simple Light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Semantic Segmentation for Outdoor Scene</vt:lpstr>
      <vt:lpstr>PowerPoint 프레젠테이션</vt:lpstr>
      <vt:lpstr>PowerPoint 프레젠테이션</vt:lpstr>
      <vt:lpstr>Experimental Results</vt:lpstr>
      <vt:lpstr>Experimental Results</vt:lpstr>
      <vt:lpstr>Experimental Results</vt:lpstr>
      <vt:lpstr>Experimental Validation</vt:lpstr>
      <vt:lpstr>Experimental Results</vt:lpstr>
      <vt:lpstr>Experimental Results</vt:lpstr>
      <vt:lpstr>Experimental Results</vt:lpstr>
      <vt:lpstr>Conclusion</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김태환</dc:creator>
  <cp:lastModifiedBy>PC</cp:lastModifiedBy>
  <cp:revision>1</cp:revision>
  <dcterms:modified xsi:type="dcterms:W3CDTF">2021-08-31T13:43:13Z</dcterms:modified>
</cp:coreProperties>
</file>